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689" r:id="rId3"/>
    <p:sldId id="358" r:id="rId4"/>
    <p:sldId id="690" r:id="rId5"/>
    <p:sldId id="693" r:id="rId6"/>
    <p:sldId id="695" r:id="rId7"/>
    <p:sldId id="691" r:id="rId8"/>
    <p:sldId id="696" r:id="rId9"/>
    <p:sldId id="697" r:id="rId10"/>
    <p:sldId id="703" r:id="rId11"/>
    <p:sldId id="704" r:id="rId12"/>
    <p:sldId id="702" r:id="rId13"/>
    <p:sldId id="692" r:id="rId14"/>
    <p:sldId id="705" r:id="rId15"/>
    <p:sldId id="700" r:id="rId16"/>
    <p:sldId id="701" r:id="rId17"/>
    <p:sldId id="698" r:id="rId18"/>
    <p:sldId id="707" r:id="rId19"/>
    <p:sldId id="706" r:id="rId20"/>
    <p:sldId id="708" r:id="rId21"/>
    <p:sldId id="709" r:id="rId22"/>
    <p:sldId id="710" r:id="rId23"/>
    <p:sldId id="711" r:id="rId24"/>
    <p:sldId id="616" r:id="rId25"/>
  </p:sldIdLst>
  <p:sldSz cx="9144000" cy="6858000" type="screen4x3"/>
  <p:notesSz cx="10018713" cy="68881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1">
          <p15:clr>
            <a:srgbClr val="A4A3A4"/>
          </p15:clr>
        </p15:guide>
        <p15:guide id="2" pos="31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6600"/>
    <a:srgbClr val="FF3300"/>
    <a:srgbClr val="CC00CC"/>
    <a:srgbClr val="FF0066"/>
    <a:srgbClr val="000099"/>
    <a:srgbClr val="009900"/>
    <a:srgbClr val="66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291" autoAdjust="0"/>
  </p:normalViewPr>
  <p:slideViewPr>
    <p:cSldViewPr>
      <p:cViewPr varScale="1">
        <p:scale>
          <a:sx n="68" d="100"/>
          <a:sy n="68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-219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171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4340903" cy="344845"/>
          </a:xfrm>
          <a:prstGeom prst="rect">
            <a:avLst/>
          </a:prstGeom>
        </p:spPr>
        <p:txBody>
          <a:bodyPr vert="horz" lIns="91426" tIns="45715" rIns="91426" bIns="457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75503" y="5"/>
            <a:ext cx="4340903" cy="344845"/>
          </a:xfrm>
          <a:prstGeom prst="rect">
            <a:avLst/>
          </a:prstGeom>
        </p:spPr>
        <p:txBody>
          <a:bodyPr vert="horz" lIns="91426" tIns="45715" rIns="91426" bIns="45715" rtlCol="0"/>
          <a:lstStyle>
            <a:lvl1pPr algn="r">
              <a:defRPr sz="1200"/>
            </a:lvl1pPr>
          </a:lstStyle>
          <a:p>
            <a:fld id="{B28B211A-BE46-424A-87E1-A42D53C970D7}" type="datetimeFigureOut">
              <a:rPr lang="th-TH" smtClean="0"/>
              <a:pPr/>
              <a:t>01/06/63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3" y="6542231"/>
            <a:ext cx="4340903" cy="344845"/>
          </a:xfrm>
          <a:prstGeom prst="rect">
            <a:avLst/>
          </a:prstGeom>
        </p:spPr>
        <p:txBody>
          <a:bodyPr vert="horz" lIns="91426" tIns="45715" rIns="91426" bIns="457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75503" y="6542231"/>
            <a:ext cx="4340903" cy="344845"/>
          </a:xfrm>
          <a:prstGeom prst="rect">
            <a:avLst/>
          </a:prstGeom>
        </p:spPr>
        <p:txBody>
          <a:bodyPr vert="horz" lIns="91426" tIns="45715" rIns="91426" bIns="45715" rtlCol="0" anchor="b"/>
          <a:lstStyle>
            <a:lvl1pPr algn="r">
              <a:defRPr sz="1200"/>
            </a:lvl1pPr>
          </a:lstStyle>
          <a:p>
            <a:fld id="{2438E0FC-352D-415D-921C-D5CDC0E692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08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41443" cy="344408"/>
          </a:xfrm>
          <a:prstGeom prst="rect">
            <a:avLst/>
          </a:prstGeom>
        </p:spPr>
        <p:txBody>
          <a:bodyPr vert="horz" lIns="96601" tIns="48303" rIns="96601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74957" y="0"/>
            <a:ext cx="4341443" cy="344408"/>
          </a:xfrm>
          <a:prstGeom prst="rect">
            <a:avLst/>
          </a:prstGeom>
        </p:spPr>
        <p:txBody>
          <a:bodyPr vert="horz" lIns="96601" tIns="48303" rIns="96601" bIns="48303" rtlCol="0"/>
          <a:lstStyle>
            <a:lvl1pPr algn="r">
              <a:defRPr sz="1300"/>
            </a:lvl1pPr>
          </a:lstStyle>
          <a:p>
            <a:fld id="{214C1463-04B0-4214-B6D7-C4D0F0697F8E}" type="datetimeFigureOut">
              <a:rPr lang="th-TH" smtClean="0"/>
              <a:pPr/>
              <a:t>01/06/63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328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1" tIns="48303" rIns="96601" bIns="4830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01876" y="3271881"/>
            <a:ext cx="8014969" cy="3099673"/>
          </a:xfrm>
          <a:prstGeom prst="rect">
            <a:avLst/>
          </a:prstGeom>
        </p:spPr>
        <p:txBody>
          <a:bodyPr vert="horz" lIns="96601" tIns="48303" rIns="96601" bIns="48303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5" y="6542561"/>
            <a:ext cx="4341443" cy="344408"/>
          </a:xfrm>
          <a:prstGeom prst="rect">
            <a:avLst/>
          </a:prstGeom>
        </p:spPr>
        <p:txBody>
          <a:bodyPr vert="horz" lIns="96601" tIns="48303" rIns="96601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74957" y="6542561"/>
            <a:ext cx="4341443" cy="344408"/>
          </a:xfrm>
          <a:prstGeom prst="rect">
            <a:avLst/>
          </a:prstGeom>
        </p:spPr>
        <p:txBody>
          <a:bodyPr vert="horz" lIns="96601" tIns="48303" rIns="96601" bIns="48303" rtlCol="0" anchor="b"/>
          <a:lstStyle>
            <a:lvl1pPr algn="r">
              <a:defRPr sz="1300"/>
            </a:lvl1pPr>
          </a:lstStyle>
          <a:p>
            <a:fld id="{8E8CFE23-C8FB-4827-9760-C47411D127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321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CFE23-C8FB-4827-9760-C47411D127E0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606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CFE23-C8FB-4827-9760-C47411D127E0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984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DE52-4967-4C5A-ACD3-95D4EA7C9028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83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618-3C87-4E19-BFE4-066DDCA4F0DB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5843-604C-4DE7-927A-E06F34CA30CC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89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BE15-9E3C-4681-A5C0-D7CDD9058ECA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2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9379-3531-4DAD-BA2C-EE95C6093207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9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47B4-D2B6-4549-8DC9-57B7DF81FF88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4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833-E533-4380-BFD2-F2F45033A02D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6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0B42-801E-4E67-9A3A-A6810B6AF3AD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3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1E86-1671-4AB4-95F3-4725F6934AC0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00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E944-E364-4907-AFDF-8D6C60F3569F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06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A829-EE32-4508-8C26-45905972F024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6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3726-3E82-44A9-B8C7-FC17B4990819}" type="datetime1">
              <a:rPr lang="th-TH" smtClean="0"/>
              <a:pPr/>
              <a:t>01/06/63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0714-08B1-46A3-8719-F0C9746E617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555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9488">
        <p14:gallery dir="l"/>
      </p:transition>
    </mc:Choice>
    <mc:Fallback xmlns="">
      <p:transition spd="slow" advTm="9488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fif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f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image" Target="../media/image10.jp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media2.m4a"/><Relationship Id="rId7" Type="http://schemas.openxmlformats.org/officeDocument/2006/relationships/image" Target="../media/image10.jpg"/><Relationship Id="rId2" Type="http://schemas.microsoft.com/office/2007/relationships/media" Target="../media/media2.m4a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fif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2411760" y="5296711"/>
            <a:ext cx="5472608" cy="1168672"/>
          </a:xfrm>
          <a:prstGeom prst="roundRect">
            <a:avLst>
              <a:gd name="adj" fmla="val 10157"/>
            </a:avLst>
          </a:prstGeom>
          <a:solidFill>
            <a:srgbClr val="CC00CC"/>
          </a:solidFill>
          <a:ln>
            <a:solidFill>
              <a:srgbClr val="FF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64467" y="5369409"/>
            <a:ext cx="600347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โรงเรียนวัดยายร่ม (วัฒนราษฎร์รังสรรค์)</a:t>
            </a:r>
            <a:br>
              <a:rPr lang="th-TH" sz="3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lang="th-TH" sz="3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แขวงบางมด เขตจอมทอง  กรุงเทพมหานคร</a:t>
            </a:r>
            <a:endParaRPr lang="th-TH" sz="3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156648" y="7672387"/>
            <a:ext cx="2133600" cy="365125"/>
          </a:xfrm>
        </p:spPr>
        <p:txBody>
          <a:bodyPr/>
          <a:lstStyle/>
          <a:p>
            <a:fld id="{C2D10714-08B1-46A3-8719-F0C9746E6173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980728"/>
            <a:ext cx="5833120" cy="4642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000" b="1" dirty="0">
                <a:ln w="11430">
                  <a:gradFill>
                    <a:gsLst>
                      <a:gs pos="0">
                        <a:srgbClr val="FFC000"/>
                      </a:gs>
                      <a:gs pos="50000">
                        <a:srgbClr val="FF66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tx1"/>
                  </a:glow>
                </a:effectLst>
                <a:cs typeface="+mj-cs"/>
              </a:rPr>
              <a:t>ห้องเรียนออนไลน์</a:t>
            </a:r>
          </a:p>
          <a:p>
            <a:pPr algn="ctr"/>
            <a:r>
              <a:rPr lang="th-TH" sz="4000" b="1" dirty="0">
                <a:ln w="11430">
                  <a:gradFill>
                    <a:gsLst>
                      <a:gs pos="0">
                        <a:srgbClr val="FFC000"/>
                      </a:gs>
                      <a:gs pos="50000">
                        <a:srgbClr val="FF66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tx1"/>
                  </a:glow>
                </a:effectLst>
                <a:cs typeface="+mj-cs"/>
              </a:rPr>
              <a:t>ชั้นมัธยมศึกษาปีที่ </a:t>
            </a:r>
            <a:r>
              <a:rPr lang="th-TH" sz="5400" b="1" dirty="0">
                <a:ln w="11430">
                  <a:gradFill>
                    <a:gsLst>
                      <a:gs pos="0">
                        <a:srgbClr val="FFC000"/>
                      </a:gs>
                      <a:gs pos="50000">
                        <a:srgbClr val="FF66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cs typeface="+mj-cs"/>
              </a:rPr>
              <a:t>1</a:t>
            </a:r>
          </a:p>
          <a:p>
            <a:pPr algn="ctr"/>
            <a:r>
              <a:rPr lang="th-TH" sz="4000" b="1" dirty="0">
                <a:ln w="11430">
                  <a:gradFill>
                    <a:gsLst>
                      <a:gs pos="0">
                        <a:srgbClr val="FFC000"/>
                      </a:gs>
                      <a:gs pos="50000">
                        <a:srgbClr val="FF66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tx1"/>
                  </a:glow>
                </a:effectLst>
                <a:cs typeface="+mj-cs"/>
              </a:rPr>
              <a:t>โดย</a:t>
            </a:r>
          </a:p>
          <a:p>
            <a:pPr algn="ctr"/>
            <a:r>
              <a:rPr lang="th-TH" sz="4000" b="1" dirty="0">
                <a:ln w="11430">
                  <a:gradFill>
                    <a:gsLst>
                      <a:gs pos="0">
                        <a:srgbClr val="FFC000"/>
                      </a:gs>
                      <a:gs pos="50000">
                        <a:srgbClr val="FF66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tx1"/>
                  </a:glow>
                </a:effectLst>
                <a:cs typeface="+mj-cs"/>
              </a:rPr>
              <a:t>ครูธชานนท์  จรูญศักดิ์</a:t>
            </a:r>
          </a:p>
          <a:p>
            <a:pPr algn="ctr"/>
            <a:r>
              <a:rPr lang="th-TH" sz="4000" b="1" dirty="0">
                <a:ln w="11430">
                  <a:gradFill>
                    <a:gsLst>
                      <a:gs pos="0">
                        <a:srgbClr val="FFC000"/>
                      </a:gs>
                      <a:gs pos="50000">
                        <a:srgbClr val="FF66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</a:ln>
                <a:solidFill>
                  <a:srgbClr val="FF0066"/>
                </a:solidFill>
                <a:effectLst>
                  <a:glow rad="88900">
                    <a:schemeClr val="tx1"/>
                  </a:glow>
                </a:effectLst>
                <a:cs typeface="+mj-cs"/>
              </a:rPr>
              <a:t>กลุ่มสาระการเรียนรู้ภาษาต่างประเทศ</a:t>
            </a:r>
          </a:p>
          <a:p>
            <a:pPr algn="ctr"/>
            <a:r>
              <a:rPr lang="th-TH" sz="4000" b="1" dirty="0">
                <a:ln w="11430">
                  <a:gradFill>
                    <a:gsLst>
                      <a:gs pos="0">
                        <a:srgbClr val="FFC000"/>
                      </a:gs>
                      <a:gs pos="50000">
                        <a:srgbClr val="FF66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</a:ln>
                <a:solidFill>
                  <a:srgbClr val="FF0066"/>
                </a:solidFill>
                <a:effectLst>
                  <a:glow rad="88900">
                    <a:schemeClr val="tx1"/>
                  </a:glow>
                </a:effectLst>
                <a:cs typeface="+mj-cs"/>
              </a:rPr>
              <a:t>(ภาษาอังกฤษ)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FA6A0-08E6-4AFD-BC18-339CEDE71C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41" b="100000" l="11879" r="89894">
                        <a14:foregroundMark x1="56028" y1="21144" x2="56028" y2="21144"/>
                        <a14:foregroundMark x1="57270" y1="25133" x2="57270" y2="25133"/>
                        <a14:foregroundMark x1="58156" y1="24468" x2="58156" y2="24468"/>
                        <a14:foregroundMark x1="58511" y1="22340" x2="58511" y2="22340"/>
                        <a14:foregroundMark x1="38475" y1="29122" x2="38475" y2="29122"/>
                        <a14:foregroundMark x1="37589" y1="30984" x2="37589" y2="30984"/>
                        <a14:backgroundMark x1="58865" y1="25665" x2="58865" y2="25665"/>
                        <a14:backgroundMark x1="25355" y1="87899" x2="25355" y2="87899"/>
                        <a14:backgroundMark x1="71631" y1="90426" x2="71631" y2="90426"/>
                        <a14:backgroundMark x1="70390" y1="96144" x2="70390" y2="96144"/>
                        <a14:backgroundMark x1="29433" y1="66755" x2="29433" y2="66755"/>
                        <a14:backgroundMark x1="29965" y1="68617" x2="29965" y2="68617"/>
                        <a14:backgroundMark x1="31206" y1="64628" x2="31206" y2="6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17" y="37029"/>
            <a:ext cx="2961974" cy="3948407"/>
          </a:xfrm>
          <a:prstGeom prst="rect">
            <a:avLst/>
          </a:prstGeom>
        </p:spPr>
      </p:pic>
      <p:pic>
        <p:nvPicPr>
          <p:cNvPr id="5" name="05 - ไตเติ้ลภาพยนต์">
            <a:hlinkClick r:id="" action="ppaction://media"/>
            <a:extLst>
              <a:ext uri="{FF2B5EF4-FFF2-40B4-BE49-F238E27FC236}">
                <a16:creationId xmlns:a16="http://schemas.microsoft.com/office/drawing/2014/main" id="{C7D3629A-05A7-4817-B582-418D0A4118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54935" y="587724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6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3049" objId="5"/>
        <p14:stopEvt time="23998" objId="5"/>
        <p14:playEvt time="23998" objId="5"/>
        <p14:stopEvt time="25431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7" y="6175811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9" y="6081004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56" y="6291938"/>
            <a:ext cx="341297" cy="353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6175811"/>
            <a:ext cx="340340" cy="507971"/>
          </a:xfrm>
          <a:prstGeom prst="rect">
            <a:avLst/>
          </a:prstGeom>
        </p:spPr>
      </p:pic>
      <p:sp>
        <p:nvSpPr>
          <p:cNvPr id="13" name="สี่เหลี่ยมผืนผ้ามุมมน 3">
            <a:extLst>
              <a:ext uri="{FF2B5EF4-FFF2-40B4-BE49-F238E27FC236}">
                <a16:creationId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485404" y="4365104"/>
            <a:ext cx="45365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Bus stop</a:t>
            </a:r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(ป้ายรถประจำทาง)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55" y="1359966"/>
            <a:ext cx="4845861" cy="2725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10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7" y="6175811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9" y="6081004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56" y="6291938"/>
            <a:ext cx="341297" cy="353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6175811"/>
            <a:ext cx="340340" cy="507971"/>
          </a:xfrm>
          <a:prstGeom prst="rect">
            <a:avLst/>
          </a:prstGeom>
        </p:spPr>
      </p:pic>
      <p:sp>
        <p:nvSpPr>
          <p:cNvPr id="13" name="สี่เหลี่ยมผืนผ้ามุมมน 3">
            <a:extLst>
              <a:ext uri="{FF2B5EF4-FFF2-40B4-BE49-F238E27FC236}">
                <a16:creationId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485404" y="4365104"/>
            <a:ext cx="45365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Octopus</a:t>
            </a:r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(ปลาหมึก)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18498"/>
            <a:ext cx="2256906" cy="2782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1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7" y="6175811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9" y="6081004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56" y="6291938"/>
            <a:ext cx="341297" cy="353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6175811"/>
            <a:ext cx="340340" cy="507971"/>
          </a:xfrm>
          <a:prstGeom prst="rect">
            <a:avLst/>
          </a:prstGeom>
        </p:spPr>
      </p:pic>
      <p:sp>
        <p:nvSpPr>
          <p:cNvPr id="13" name="สี่เหลี่ยมผืนผ้ามุมมน 3">
            <a:extLst>
              <a:ext uri="{FF2B5EF4-FFF2-40B4-BE49-F238E27FC236}">
                <a16:creationId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485404" y="4365104"/>
            <a:ext cx="45365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Zebra</a:t>
            </a:r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(ม้าลาย)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9"/>
          <a:stretch/>
        </p:blipFill>
        <p:spPr>
          <a:xfrm>
            <a:off x="3081116" y="1196752"/>
            <a:ext cx="3087383" cy="2865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7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" y="6158430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5" y="6102402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9" y="6237312"/>
            <a:ext cx="410904" cy="425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25" y="6158430"/>
            <a:ext cx="366323" cy="546751"/>
          </a:xfrm>
          <a:prstGeom prst="rect">
            <a:avLst/>
          </a:prstGeom>
        </p:spPr>
      </p:pic>
      <p:sp>
        <p:nvSpPr>
          <p:cNvPr id="11" name="สี่เหลี่ยมผืนผ้ามุมมน 3">
            <a:extLst>
              <a:ext uri="{FF2B5EF4-FFF2-40B4-BE49-F238E27FC236}">
                <a16:creationId xmlns:a16="http://schemas.microsoft.com/office/drawing/2014/main" id="{A10FB48E-45C9-43DD-9299-5C164DB60643}"/>
              </a:ext>
            </a:extLst>
          </p:cNvPr>
          <p:cNvSpPr/>
          <p:nvPr/>
        </p:nvSpPr>
        <p:spPr>
          <a:xfrm>
            <a:off x="1547664" y="1430493"/>
            <a:ext cx="6144048" cy="1983681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2. Proper Nouns</a:t>
            </a:r>
            <a:endParaRPr lang="th-TH" sz="54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(คำนามเฉพาะ)</a:t>
            </a:r>
          </a:p>
        </p:txBody>
      </p:sp>
      <p:sp>
        <p:nvSpPr>
          <p:cNvPr id="12" name="สี่เหลี่ยมผืนผ้ามุมมน 3">
            <a:extLst>
              <a:ext uri="{FF2B5EF4-FFF2-40B4-BE49-F238E27FC236}">
                <a16:creationId xmlns:a16="http://schemas.microsoft.com/office/drawing/2014/main" id="{C7E43D68-C4A5-4FEB-B6C9-FFB46A341D7D}"/>
              </a:ext>
            </a:extLst>
          </p:cNvPr>
          <p:cNvSpPr/>
          <p:nvPr/>
        </p:nvSpPr>
        <p:spPr>
          <a:xfrm>
            <a:off x="945832" y="4005064"/>
            <a:ext cx="7576526" cy="1253224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 คำนามที่เป็นชื่อเรียกเฉพาะของ คน สัตว์ สิ่งของ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3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" y="6158430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5" y="6102402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9" y="6237312"/>
            <a:ext cx="410904" cy="425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25" y="6158430"/>
            <a:ext cx="366323" cy="546751"/>
          </a:xfrm>
          <a:prstGeom prst="rect">
            <a:avLst/>
          </a:prstGeom>
        </p:spPr>
      </p:pic>
      <p:sp>
        <p:nvSpPr>
          <p:cNvPr id="17" name="สี่เหลี่ยมผืนผ้ามุมมน 3">
            <a:extLst>
              <a:ext uri="{FF2B5EF4-FFF2-40B4-BE49-F238E27FC236}">
                <a16:creationId xmlns:a16="http://schemas.microsoft.com/office/drawing/2014/main" id="{BC9C8493-E9F4-4A65-BE22-E00613C884E6}"/>
              </a:ext>
            </a:extLst>
          </p:cNvPr>
          <p:cNvSpPr/>
          <p:nvPr/>
        </p:nvSpPr>
        <p:spPr>
          <a:xfrm>
            <a:off x="1180428" y="4557511"/>
            <a:ext cx="6984776" cy="1002823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WatYairom</a:t>
            </a:r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School</a:t>
            </a: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(โรงเรียนวัดยายร่ม)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9" y="1267318"/>
            <a:ext cx="4690220" cy="268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1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" y="6158430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5" y="6102402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9" y="6237312"/>
            <a:ext cx="410904" cy="425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25" y="6158430"/>
            <a:ext cx="366323" cy="546751"/>
          </a:xfrm>
          <a:prstGeom prst="rect">
            <a:avLst/>
          </a:prstGeom>
        </p:spPr>
      </p:pic>
      <p:sp>
        <p:nvSpPr>
          <p:cNvPr id="13" name="สี่เหลี่ยมผืนผ้ามุมมน 3">
            <a:extLst>
              <a:ext uri="{FF2B5EF4-FFF2-40B4-BE49-F238E27FC236}">
                <a16:creationId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267744" y="4365104"/>
            <a:ext cx="5184576" cy="1002823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Icon Siam 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ศูนย์การค้าไอคอนสยาม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06" y="1246722"/>
            <a:ext cx="4145050" cy="2758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4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" y="6158430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5" y="6102402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9" y="6237312"/>
            <a:ext cx="410904" cy="425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25" y="6158430"/>
            <a:ext cx="366323" cy="546751"/>
          </a:xfrm>
          <a:prstGeom prst="rect">
            <a:avLst/>
          </a:prstGeom>
        </p:spPr>
      </p:pic>
      <p:sp>
        <p:nvSpPr>
          <p:cNvPr id="15" name="สี่เหลี่ยมผืนผ้ามุมมน 3">
            <a:extLst>
              <a:ext uri="{FF2B5EF4-FFF2-40B4-BE49-F238E27FC236}">
                <a16:creationId xmlns:a16="http://schemas.microsoft.com/office/drawing/2014/main" id="{6056F641-8C87-4014-99BF-2D5D2A5E77D8}"/>
              </a:ext>
            </a:extLst>
          </p:cNvPr>
          <p:cNvSpPr/>
          <p:nvPr/>
        </p:nvSpPr>
        <p:spPr>
          <a:xfrm>
            <a:off x="2915816" y="4698088"/>
            <a:ext cx="3744416" cy="1002823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Bangkok</a:t>
            </a:r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(กรุงเทพฯ)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CF0E0"/>
              </a:clrFrom>
              <a:clrTo>
                <a:srgbClr val="FCF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8"/>
          <a:stretch/>
        </p:blipFill>
        <p:spPr>
          <a:xfrm>
            <a:off x="2157069" y="1416040"/>
            <a:ext cx="4922957" cy="3053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2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" y="6158430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5" y="6102402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9" y="6237312"/>
            <a:ext cx="410904" cy="425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25" y="6158430"/>
            <a:ext cx="366323" cy="546751"/>
          </a:xfrm>
          <a:prstGeom prst="rect">
            <a:avLst/>
          </a:prstGeom>
        </p:spPr>
      </p:pic>
      <p:sp>
        <p:nvSpPr>
          <p:cNvPr id="17" name="สี่เหลี่ยมผืนผ้ามุมมน 3">
            <a:extLst>
              <a:ext uri="{FF2B5EF4-FFF2-40B4-BE49-F238E27FC236}">
                <a16:creationId xmlns:a16="http://schemas.microsoft.com/office/drawing/2014/main" id="{BC9C8493-E9F4-4A65-BE22-E00613C884E6}"/>
              </a:ext>
            </a:extLst>
          </p:cNvPr>
          <p:cNvSpPr/>
          <p:nvPr/>
        </p:nvSpPr>
        <p:spPr>
          <a:xfrm>
            <a:off x="1180428" y="4557511"/>
            <a:ext cx="6984776" cy="1002823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Batman</a:t>
            </a: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48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แบท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แมน มนุษย์ค้างคาว)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4"/>
            <a:ext cx="2485961" cy="3230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1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" y="6158430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5" y="6102402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9" y="6237312"/>
            <a:ext cx="410904" cy="425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25" y="6158430"/>
            <a:ext cx="366323" cy="546751"/>
          </a:xfrm>
          <a:prstGeom prst="rect">
            <a:avLst/>
          </a:prstGeom>
        </p:spPr>
      </p:pic>
      <p:sp>
        <p:nvSpPr>
          <p:cNvPr id="17" name="สี่เหลี่ยมผืนผ้ามุมมน 3">
            <a:extLst>
              <a:ext uri="{FF2B5EF4-FFF2-40B4-BE49-F238E27FC236}">
                <a16:creationId xmlns:a16="http://schemas.microsoft.com/office/drawing/2014/main" id="{BC9C8493-E9F4-4A65-BE22-E00613C884E6}"/>
              </a:ext>
            </a:extLst>
          </p:cNvPr>
          <p:cNvSpPr/>
          <p:nvPr/>
        </p:nvSpPr>
        <p:spPr>
          <a:xfrm>
            <a:off x="1180428" y="4557511"/>
            <a:ext cx="6984776" cy="1002823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Manchester united</a:t>
            </a: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(แมนเชสเตอร์ ยูไนเต็ด)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02666"/>
            <a:ext cx="2591477" cy="2626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3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" y="6158430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5" y="6102402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9" y="6237312"/>
            <a:ext cx="410904" cy="425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25" y="6158430"/>
            <a:ext cx="366323" cy="546751"/>
          </a:xfrm>
          <a:prstGeom prst="rect">
            <a:avLst/>
          </a:prstGeom>
        </p:spPr>
      </p:pic>
      <p:sp>
        <p:nvSpPr>
          <p:cNvPr id="17" name="สี่เหลี่ยมผืนผ้ามุมมน 3">
            <a:extLst>
              <a:ext uri="{FF2B5EF4-FFF2-40B4-BE49-F238E27FC236}">
                <a16:creationId xmlns:a16="http://schemas.microsoft.com/office/drawing/2014/main" id="{BC9C8493-E9F4-4A65-BE22-E00613C884E6}"/>
              </a:ext>
            </a:extLst>
          </p:cNvPr>
          <p:cNvSpPr/>
          <p:nvPr/>
        </p:nvSpPr>
        <p:spPr>
          <a:xfrm>
            <a:off x="1180428" y="4557511"/>
            <a:ext cx="6984776" cy="1002823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Vietnam</a:t>
            </a: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(ประเทศเวียดนาม)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16" y="1426163"/>
            <a:ext cx="3694247" cy="2467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4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E0887A-85BA-45C0-A9A0-9FAFA1EF1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02"/>
          <a:stretch/>
        </p:blipFill>
        <p:spPr>
          <a:xfrm>
            <a:off x="1403648" y="383158"/>
            <a:ext cx="3327673" cy="2455279"/>
          </a:xfrm>
          <a:prstGeom prst="rect">
            <a:avLst/>
          </a:prstGeom>
          <a:ln>
            <a:noFill/>
          </a:ln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156648" y="7672387"/>
            <a:ext cx="2133600" cy="365125"/>
          </a:xfrm>
        </p:spPr>
        <p:txBody>
          <a:bodyPr/>
          <a:lstStyle/>
          <a:p>
            <a:fld id="{C2D10714-08B1-46A3-8719-F0C9746E6173}" type="slidenum">
              <a:rPr lang="th-TH" smtClean="0"/>
              <a:pPr/>
              <a:t>2</a:t>
            </a:fld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A40CF-1934-4A59-946A-82FF401DE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76" y="2492896"/>
            <a:ext cx="4896544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สี่เหลี่ยมผืนผ้ามุมมน 3">
            <a:extLst>
              <a:ext uri="{FF2B5EF4-FFF2-40B4-BE49-F238E27FC236}">
                <a16:creationId xmlns:a16="http://schemas.microsoft.com/office/drawing/2014/main" id="{6C8C8318-364D-4CEA-A500-B75EDD6EA93C}"/>
              </a:ext>
            </a:extLst>
          </p:cNvPr>
          <p:cNvSpPr/>
          <p:nvPr/>
        </p:nvSpPr>
        <p:spPr>
          <a:xfrm rot="20953527">
            <a:off x="2142562" y="4511348"/>
            <a:ext cx="7088156" cy="2410659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Thachanon</a:t>
            </a:r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 </a:t>
            </a:r>
            <a:r>
              <a:rPr lang="en-US" sz="60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Jaroonsak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787D95-05F3-410A-9663-75E0EA8323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3" b="100000" l="9928" r="100000">
                        <a14:foregroundMark x1="72619" y1="26704" x2="72619" y2="26704"/>
                        <a14:foregroundMark x1="51339" y1="22570" x2="51339" y2="22570"/>
                        <a14:backgroundMark x1="45397" y1="8125" x2="45397" y2="8125"/>
                        <a14:backgroundMark x1="36191" y1="22613" x2="36191" y2="22613"/>
                        <a14:backgroundMark x1="42599" y1="11578" x2="42599" y2="11578"/>
                        <a14:backgroundMark x1="37545" y1="31889" x2="37545" y2="31889"/>
                        <a14:backgroundMark x1="43051" y1="27759" x2="43051" y2="27759"/>
                        <a14:backgroundMark x1="40343" y1="33311" x2="40343" y2="33311"/>
                        <a14:backgroundMark x1="97202" y1="38118" x2="97202" y2="38118"/>
                        <a14:backgroundMark x1="83484" y1="26066" x2="83484" y2="26066"/>
                        <a14:backgroundMark x1="48556" y1="8125" x2="48556" y2="8125"/>
                        <a14:backgroundMark x1="94946" y1="64929" x2="94946" y2="64929"/>
                        <a14:backgroundMark x1="94946" y1="57346" x2="94946" y2="57346"/>
                        <a14:backgroundMark x1="95848" y1="51185" x2="95848" y2="51185"/>
                        <a14:backgroundMark x1="95848" y1="78741" x2="95848" y2="78741"/>
                        <a14:backgroundMark x1="93592" y1="85240" x2="93592" y2="85240"/>
                        <a14:backgroundMark x1="90794" y1="94516" x2="90794" y2="94516"/>
                        <a14:backgroundMark x1="94495" y1="70481" x2="94495" y2="70481"/>
                        <a14:backgroundMark x1="32581" y1="6297" x2="32581" y2="6297"/>
                        <a14:backgroundMark x1="36733" y1="24915" x2="36733" y2="24915"/>
                        <a14:backgroundMark x1="96751" y1="87204" x2="96751" y2="87204"/>
                        <a14:backgroundMark x1="95848" y1="92688" x2="95848" y2="92688"/>
                        <a14:backgroundMark x1="95387" y1="26369" x2="95387" y2="26369"/>
                        <a14:backgroundMark x1="95833" y1="21453" x2="95833" y2="21453"/>
                        <a14:backgroundMark x1="92857" y1="33184" x2="92857" y2="33184"/>
                        <a14:backgroundMark x1="94345" y1="82682" x2="94345" y2="82682"/>
                        <a14:backgroundMark x1="30952" y1="8156" x2="30952" y2="8156"/>
                        <a14:backgroundMark x1="90327" y1="21006" x2="90327" y2="21006"/>
                        <a14:backgroundMark x1="89286" y1="25251" x2="89286" y2="25251"/>
                        <a14:backgroundMark x1="84821" y1="21006" x2="84821" y2="21006"/>
                        <a14:backgroundMark x1="79762" y1="23352" x2="79762" y2="23352"/>
                        <a14:backgroundMark x1="90774" y1="30838" x2="90774" y2="30838"/>
                        <a14:backgroundMark x1="95833" y1="30838" x2="95833" y2="30838"/>
                        <a14:backgroundMark x1="95387" y1="17989" x2="95387" y2="17989"/>
                        <a14:backgroundMark x1="31845" y1="12402" x2="31845" y2="12402"/>
                        <a14:backgroundMark x1="74256" y1="10056" x2="74256" y2="10056"/>
                        <a14:backgroundMark x1="71726" y1="8603" x2="71726" y2="8603"/>
                        <a14:backgroundMark x1="75744" y1="12402" x2="75744" y2="12402"/>
                        <a14:backgroundMark x1="75298" y1="10056" x2="75298" y2="10056"/>
                        <a14:backgroundMark x1="74702" y1="10056" x2="74702" y2="10056"/>
                        <a14:backgroundMark x1="73661" y1="7821" x2="73661" y2="7821"/>
                        <a14:backgroundMark x1="73661" y1="7821" x2="73661" y2="7821"/>
                        <a14:backgroundMark x1="73661" y1="7821" x2="73661" y2="7821"/>
                        <a14:backgroundMark x1="73214" y1="8603" x2="73214" y2="8603"/>
                        <a14:backgroundMark x1="75298" y1="9385" x2="75298" y2="9385"/>
                        <a14:backgroundMark x1="76786" y1="8603" x2="76786" y2="8603"/>
                        <a14:backgroundMark x1="83780" y1="10056" x2="83780" y2="10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57" y="2132856"/>
            <a:ext cx="3344802" cy="4458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3">
            <a:extLst>
              <a:ext uri="{FF2B5EF4-FFF2-40B4-BE49-F238E27FC236}">
                <a16:creationId xmlns:a16="http://schemas.microsoft.com/office/drawing/2014/main" id="{B07DA443-1D33-40AF-8270-FBDF8BE78D65}"/>
              </a:ext>
            </a:extLst>
          </p:cNvPr>
          <p:cNvSpPr/>
          <p:nvPr/>
        </p:nvSpPr>
        <p:spPr>
          <a:xfrm>
            <a:off x="1660075" y="2213005"/>
            <a:ext cx="6624736" cy="1198734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ชื่อเฉพาะ ชื่อคน ชื่อสถานที่ ต้องเขียนขึ้นต้น                         ด้วย</a:t>
            </a:r>
            <a:r>
              <a:rPr lang="th-TH" sz="54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ตัวพิมพ์</a:t>
            </a:r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ใหญ่เสมอ</a:t>
            </a:r>
          </a:p>
        </p:txBody>
      </p:sp>
      <p:sp>
        <p:nvSpPr>
          <p:cNvPr id="9" name="สี่เหลี่ยมผืนผ้ามุมมน 3">
            <a:extLst>
              <a:ext uri="{FF2B5EF4-FFF2-40B4-BE49-F238E27FC236}">
                <a16:creationId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3388044" y="4244208"/>
            <a:ext cx="2824482" cy="1152128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97630" y="6212984"/>
            <a:ext cx="461518" cy="461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2" y="6228805"/>
            <a:ext cx="433581" cy="433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59" y="6116210"/>
            <a:ext cx="703214" cy="7032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25" y="6237312"/>
            <a:ext cx="412150" cy="426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46" y="6237312"/>
            <a:ext cx="341280" cy="509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2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97630" y="6212984"/>
            <a:ext cx="461518" cy="461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2" y="6228805"/>
            <a:ext cx="433581" cy="433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59" y="6116210"/>
            <a:ext cx="703214" cy="7032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25" y="6237312"/>
            <a:ext cx="412150" cy="426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46" y="6237312"/>
            <a:ext cx="341280" cy="509373"/>
          </a:xfrm>
          <a:prstGeom prst="rect">
            <a:avLst/>
          </a:prstGeom>
        </p:spPr>
      </p:pic>
      <p:sp>
        <p:nvSpPr>
          <p:cNvPr id="13" name="สี่เหลี่ยมผืนผ้ามุมมน 3">
            <a:extLst>
              <a:ext uri="{FF2B5EF4-FFF2-40B4-BE49-F238E27FC236}">
                <a16:creationId xmlns:a16="http://schemas.microsoft.com/office/drawing/2014/main" id="{BC9C8493-E9F4-4A65-BE22-E00613C884E6}"/>
              </a:ext>
            </a:extLst>
          </p:cNvPr>
          <p:cNvSpPr/>
          <p:nvPr/>
        </p:nvSpPr>
        <p:spPr>
          <a:xfrm>
            <a:off x="1220612" y="2101256"/>
            <a:ext cx="6984776" cy="1002823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endParaRPr lang="en-US" sz="4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endParaRPr lang="en-US" sz="4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endParaRPr lang="en-US" sz="4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en-US" sz="4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Angelina Jolie</a:t>
            </a:r>
          </a:p>
          <a:p>
            <a:pPr algn="ctr"/>
            <a:r>
              <a:rPr lang="en-US" sz="4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Weir </a:t>
            </a:r>
            <a:r>
              <a:rPr lang="en-US" sz="40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Sukollawat</a:t>
            </a:r>
            <a:endParaRPr lang="en-US" sz="4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en-US" sz="40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Mr.Smith</a:t>
            </a:r>
            <a:endParaRPr lang="en-US" sz="4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en-US" sz="40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Mrs.Brown</a:t>
            </a:r>
            <a:endParaRPr lang="en-US" sz="4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en-US" sz="4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Indy night market</a:t>
            </a:r>
          </a:p>
          <a:p>
            <a:pPr algn="ctr"/>
            <a:r>
              <a:rPr lang="en-US" sz="4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Central Department Store</a:t>
            </a: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  <a:endParaRPr lang="th-TH" sz="48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16832"/>
            <a:ext cx="1633523" cy="2616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2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t>22</a:t>
            </a:fld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08575"/>
            <a:ext cx="5346963" cy="58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t>23</a:t>
            </a:fld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34798"/>
            <a:ext cx="529135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0714-08B1-46A3-8719-F0C9746E6173}" type="slidenum">
              <a:rPr lang="th-TH" smtClean="0"/>
              <a:t>24</a:t>
            </a:fld>
            <a:endParaRPr lang="th-TH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95265" y="5338583"/>
            <a:ext cx="4896544" cy="1200329"/>
          </a:xfrm>
          <a:prstGeom prst="rect">
            <a:avLst/>
          </a:prstGeom>
          <a:solidFill>
            <a:srgbClr val="CCFFFF"/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See you again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next time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.                                       จัดทำโดย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Kro_Non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032"/>
            <a:ext cx="2448272" cy="2768534"/>
          </a:xfrm>
          <a:prstGeom prst="rect">
            <a:avLst/>
          </a:prstGeom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131840" y="404664"/>
            <a:ext cx="5256584" cy="4608512"/>
          </a:xfrm>
          <a:prstGeom prst="wedgeEllipseCallout">
            <a:avLst>
              <a:gd name="adj1" fmla="val -49764"/>
              <a:gd name="adj2" fmla="val 48248"/>
            </a:avLst>
          </a:prstGeom>
          <a:gradFill rotWithShape="0">
            <a:gsLst>
              <a:gs pos="0">
                <a:srgbClr val="00FFFF">
                  <a:gamma/>
                  <a:tint val="20000"/>
                  <a:invGamma/>
                </a:srgbClr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th-TH" dirty="0">
                <a:latin typeface="Arial" panose="020B0604020202020204" pitchFamily="34" charset="0"/>
              </a:rPr>
              <a:t>สิ่งที่ต้องปฏิบัติ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th-TH" dirty="0">
                <a:latin typeface="Arial" panose="020B0604020202020204" pitchFamily="34" charset="0"/>
              </a:rPr>
              <a:t>ให้นักเรียนพริ้น</a:t>
            </a:r>
            <a:r>
              <a:rPr lang="th-TH" dirty="0" err="1">
                <a:latin typeface="Arial" panose="020B0604020202020204" pitchFamily="34" charset="0"/>
              </a:rPr>
              <a:t>เอ้าท์</a:t>
            </a:r>
            <a:r>
              <a:rPr lang="th-TH" dirty="0">
                <a:latin typeface="Arial" panose="020B0604020202020204" pitchFamily="34" charset="0"/>
              </a:rPr>
              <a:t>ใบงานออกมา                         ทำแบบฝึกหัด และถ่ายรูปใบงานส่ง                            หากนักเรียนไม่มีเครื่องพร</a:t>
            </a:r>
            <a:r>
              <a:rPr lang="th-TH" dirty="0" err="1">
                <a:latin typeface="Arial" panose="020B0604020202020204" pitchFamily="34" charset="0"/>
              </a:rPr>
              <a:t>ิ้น</a:t>
            </a:r>
            <a:r>
              <a:rPr lang="th-TH" dirty="0">
                <a:latin typeface="Arial" panose="020B0604020202020204" pitchFamily="34" charset="0"/>
              </a:rPr>
              <a:t> ก็ขอให้คัดลอกใบงานด้วยลายมือของตนเองเขียนใส่ลงกระดาษ​ ทำแบบฝึกหัดให้เรียบร้อยและถ่ายรูปใบงานส่งมา          นะครับ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3">
            <a:extLst>
              <a:ext uri="{FF2B5EF4-FFF2-40B4-BE49-F238E27FC236}">
                <a16:creationId xmlns:a16="http://schemas.microsoft.com/office/drawing/2014/main" id="{63205F04-897B-4B5B-86DD-BF9E371CE9FE}"/>
              </a:ext>
            </a:extLst>
          </p:cNvPr>
          <p:cNvSpPr/>
          <p:nvPr/>
        </p:nvSpPr>
        <p:spPr>
          <a:xfrm>
            <a:off x="778538" y="1139442"/>
            <a:ext cx="7576526" cy="208823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TH Charmonman" pitchFamily="66" charset="-34"/>
              </a:rPr>
              <a:t>Nouns</a:t>
            </a:r>
            <a:endParaRPr lang="th-TH" sz="8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cs typeface="TH Charmonman" pitchFamily="66" charset="-34"/>
            </a:endParaRPr>
          </a:p>
        </p:txBody>
      </p:sp>
      <p:sp>
        <p:nvSpPr>
          <p:cNvPr id="6" name="สี่เหลี่ยมผืนผ้ามุมมน 3">
            <a:extLst>
              <a:ext uri="{FF2B5EF4-FFF2-40B4-BE49-F238E27FC236}">
                <a16:creationId xmlns:a16="http://schemas.microsoft.com/office/drawing/2014/main" id="{B07DA443-1D33-40AF-8270-FBDF8BE78D65}"/>
              </a:ext>
            </a:extLst>
          </p:cNvPr>
          <p:cNvSpPr/>
          <p:nvPr/>
        </p:nvSpPr>
        <p:spPr>
          <a:xfrm>
            <a:off x="2409161" y="2628307"/>
            <a:ext cx="4315280" cy="1198734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คำนาม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สี่เหลี่ยมผืนผ้ามุมมน 3">
            <a:extLst>
              <a:ext uri="{FF2B5EF4-FFF2-40B4-BE49-F238E27FC236}">
                <a16:creationId xmlns:a16="http://schemas.microsoft.com/office/drawing/2014/main" id="{0130BF15-AB5F-403A-B7EA-EA587C6BB442}"/>
              </a:ext>
            </a:extLst>
          </p:cNvPr>
          <p:cNvSpPr/>
          <p:nvPr/>
        </p:nvSpPr>
        <p:spPr>
          <a:xfrm>
            <a:off x="1290554" y="3875934"/>
            <a:ext cx="6952120" cy="1782939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 คำที่ใช้เรียก คน สัตว์ สิ่งของ ฯลฯ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97630" y="6212984"/>
            <a:ext cx="461518" cy="461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2" y="6228805"/>
            <a:ext cx="433581" cy="433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59" y="6116210"/>
            <a:ext cx="703214" cy="7032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25" y="6237312"/>
            <a:ext cx="412150" cy="426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46" y="6237312"/>
            <a:ext cx="341280" cy="50937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41" y="2090471"/>
            <a:ext cx="1328126" cy="132812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7" y="1048126"/>
            <a:ext cx="751350" cy="116031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3" y="491182"/>
            <a:ext cx="660409" cy="508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6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3">
            <a:extLst>
              <a:ext uri="{FF2B5EF4-FFF2-40B4-BE49-F238E27FC236}">
                <a16:creationId xmlns:a16="http://schemas.microsoft.com/office/drawing/2014/main" id="{63205F04-897B-4B5B-86DD-BF9E371CE9FE}"/>
              </a:ext>
            </a:extLst>
          </p:cNvPr>
          <p:cNvSpPr/>
          <p:nvPr/>
        </p:nvSpPr>
        <p:spPr>
          <a:xfrm>
            <a:off x="711729" y="836155"/>
            <a:ext cx="7576526" cy="1539691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TH Charmonman" pitchFamily="66" charset="-34"/>
              </a:rPr>
              <a:t>Nouns</a:t>
            </a:r>
            <a:r>
              <a:rPr lang="en-US" sz="8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TH Charmonman" pitchFamily="66" charset="-34"/>
              </a:rPr>
              <a:t> </a:t>
            </a:r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แบ่งออกเป็น 2 ชนิด คือ</a:t>
            </a:r>
          </a:p>
        </p:txBody>
      </p:sp>
      <p:sp>
        <p:nvSpPr>
          <p:cNvPr id="6" name="สี่เหลี่ยมผืนผ้ามุมมน 3">
            <a:extLst>
              <a:ext uri="{FF2B5EF4-FFF2-40B4-BE49-F238E27FC236}">
                <a16:creationId xmlns:a16="http://schemas.microsoft.com/office/drawing/2014/main" id="{B07DA443-1D33-40AF-8270-FBDF8BE78D65}"/>
              </a:ext>
            </a:extLst>
          </p:cNvPr>
          <p:cNvSpPr/>
          <p:nvPr/>
        </p:nvSpPr>
        <p:spPr>
          <a:xfrm>
            <a:off x="943578" y="2708920"/>
            <a:ext cx="7344676" cy="213327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Common Nouns 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17680" y="6136488"/>
            <a:ext cx="474296" cy="474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21" y="6127719"/>
            <a:ext cx="514381" cy="514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17" y="6032500"/>
            <a:ext cx="707594" cy="7075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24" y="6192479"/>
            <a:ext cx="372031" cy="3848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44" y="6090433"/>
            <a:ext cx="399011" cy="595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4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3">
            <a:extLst>
              <a:ext uri="{FF2B5EF4-FFF2-40B4-BE49-F238E27FC236}">
                <a16:creationId xmlns:a16="http://schemas.microsoft.com/office/drawing/2014/main" id="{63205F04-897B-4B5B-86DD-BF9E371CE9FE}"/>
              </a:ext>
            </a:extLst>
          </p:cNvPr>
          <p:cNvSpPr/>
          <p:nvPr/>
        </p:nvSpPr>
        <p:spPr>
          <a:xfrm>
            <a:off x="3239155" y="836155"/>
            <a:ext cx="2989029" cy="1539691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</a:p>
        </p:txBody>
      </p:sp>
      <p:sp>
        <p:nvSpPr>
          <p:cNvPr id="6" name="สี่เหลี่ยมผืนผ้ามุมมน 3">
            <a:extLst>
              <a:ext uri="{FF2B5EF4-FFF2-40B4-BE49-F238E27FC236}">
                <a16:creationId xmlns:a16="http://schemas.microsoft.com/office/drawing/2014/main" id="{B07DA443-1D33-40AF-8270-FBDF8BE78D65}"/>
              </a:ext>
            </a:extLst>
          </p:cNvPr>
          <p:cNvSpPr/>
          <p:nvPr/>
        </p:nvSpPr>
        <p:spPr>
          <a:xfrm>
            <a:off x="1655329" y="2375846"/>
            <a:ext cx="6144048" cy="194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00CC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+mj-cs"/>
              </a:rPr>
              <a:t>Proper Nouns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17680" y="6136488"/>
            <a:ext cx="474296" cy="474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21" y="6127719"/>
            <a:ext cx="514381" cy="514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17" y="6032500"/>
            <a:ext cx="707594" cy="7075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24" y="6192479"/>
            <a:ext cx="372031" cy="3848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44" y="6090433"/>
            <a:ext cx="399011" cy="59553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39AA46-9379-4971-9C2C-0630350A90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6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7" y="6175811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9" y="6081004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96" y="6198645"/>
            <a:ext cx="448282" cy="4637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41" y="6137031"/>
            <a:ext cx="366323" cy="546751"/>
          </a:xfrm>
          <a:prstGeom prst="rect">
            <a:avLst/>
          </a:prstGeom>
        </p:spPr>
      </p:pic>
      <p:sp>
        <p:nvSpPr>
          <p:cNvPr id="11" name="สี่เหลี่ยมผืนผ้ามุมมน 3">
            <a:extLst>
              <a:ext uri="{FF2B5EF4-FFF2-40B4-BE49-F238E27FC236}">
                <a16:creationId xmlns:a16="http://schemas.microsoft.com/office/drawing/2014/main" id="{A10FB48E-45C9-43DD-9299-5C164DB60643}"/>
              </a:ext>
            </a:extLst>
          </p:cNvPr>
          <p:cNvSpPr/>
          <p:nvPr/>
        </p:nvSpPr>
        <p:spPr>
          <a:xfrm>
            <a:off x="1484255" y="1340768"/>
            <a:ext cx="6144048" cy="2520868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1. Common Nouns </a:t>
            </a:r>
            <a:endParaRPr lang="th-TH" sz="54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(คำนามทั่วไป)</a:t>
            </a:r>
          </a:p>
        </p:txBody>
      </p:sp>
      <p:sp>
        <p:nvSpPr>
          <p:cNvPr id="12" name="สี่เหลี่ยมผืนผ้ามุมมน 3">
            <a:extLst>
              <a:ext uri="{FF2B5EF4-FFF2-40B4-BE49-F238E27FC236}">
                <a16:creationId xmlns:a16="http://schemas.microsoft.com/office/drawing/2014/main" id="{C7E43D68-C4A5-4FEB-B6C9-FFB46A341D7D}"/>
              </a:ext>
            </a:extLst>
          </p:cNvPr>
          <p:cNvSpPr/>
          <p:nvPr/>
        </p:nvSpPr>
        <p:spPr>
          <a:xfrm>
            <a:off x="755576" y="3573016"/>
            <a:ext cx="7576526" cy="219647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 คำนามที่ใช้เรียกสิ่ง</a:t>
            </a:r>
            <a:r>
              <a:rPr lang="th-TH" sz="48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ต่างๆ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4800" b="1" dirty="0" err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ทั่วๆไป</a:t>
            </a:r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เช่น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7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7" y="6175811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9" y="6081004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56" y="6291938"/>
            <a:ext cx="341297" cy="353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6175811"/>
            <a:ext cx="340340" cy="507971"/>
          </a:xfrm>
          <a:prstGeom prst="rect">
            <a:avLst/>
          </a:prstGeom>
        </p:spPr>
      </p:pic>
      <p:sp>
        <p:nvSpPr>
          <p:cNvPr id="13" name="สี่เหลี่ยมผืนผ้ามุมมน 3">
            <a:extLst>
              <a:ext uri="{FF2B5EF4-FFF2-40B4-BE49-F238E27FC236}">
                <a16:creationId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485404" y="4365104"/>
            <a:ext cx="45365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Teacher</a:t>
            </a:r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(ครู)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65" y="1177764"/>
            <a:ext cx="2628658" cy="2628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7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7" y="6175811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9" y="6081004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56" y="6291938"/>
            <a:ext cx="341297" cy="353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6175811"/>
            <a:ext cx="340340" cy="507971"/>
          </a:xfrm>
          <a:prstGeom prst="rect">
            <a:avLst/>
          </a:prstGeom>
        </p:spPr>
      </p:pic>
      <p:sp>
        <p:nvSpPr>
          <p:cNvPr id="13" name="สี่เหลี่ยมผืนผ้ามุมมน 3">
            <a:extLst>
              <a:ext uri="{FF2B5EF4-FFF2-40B4-BE49-F238E27FC236}">
                <a16:creationId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485404" y="4365104"/>
            <a:ext cx="45365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Student</a:t>
            </a:r>
            <a:endParaRPr lang="th-TH" sz="6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TH Charmonman" pitchFamily="66" charset="-34"/>
            </a:endParaRP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(นักเรียน)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9384"/>
            <a:ext cx="2492040" cy="2503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2ECD35-E7EA-427A-94BB-A17AD72E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473">
            <a:off x="426156" y="6203462"/>
            <a:ext cx="413893" cy="41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68647C-B423-4498-ACDA-D28AA0BF1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7" y="6175811"/>
            <a:ext cx="469193" cy="469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E4B9-6A19-4CD8-8848-CDACB16E0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9" y="6081004"/>
            <a:ext cx="658806" cy="658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6D3CC-AE9D-4293-A001-60CCC364D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56" y="6291938"/>
            <a:ext cx="341297" cy="353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515A6-299F-4F13-BCCD-4377055A7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6175811"/>
            <a:ext cx="340340" cy="507971"/>
          </a:xfrm>
          <a:prstGeom prst="rect">
            <a:avLst/>
          </a:prstGeom>
        </p:spPr>
      </p:pic>
      <p:sp>
        <p:nvSpPr>
          <p:cNvPr id="13" name="สี่เหลี่ยมผืนผ้ามุมมน 3">
            <a:extLst>
              <a:ext uri="{FF2B5EF4-FFF2-40B4-BE49-F238E27FC236}">
                <a16:creationId xmlns:a16="http://schemas.microsoft.com/office/drawing/2014/main" id="{9593DBE6-67FC-4BEF-B412-D8895D951565}"/>
              </a:ext>
            </a:extLst>
          </p:cNvPr>
          <p:cNvSpPr/>
          <p:nvPr/>
        </p:nvSpPr>
        <p:spPr>
          <a:xfrm>
            <a:off x="2485404" y="4365104"/>
            <a:ext cx="4536504" cy="1368152"/>
          </a:xfrm>
          <a:prstGeom prst="round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Market</a:t>
            </a:r>
            <a:r>
              <a:rPr lang="th-TH" sz="6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TH Charmonman" pitchFamily="66" charset="-34"/>
              </a:rPr>
              <a:t> </a:t>
            </a:r>
          </a:p>
          <a:p>
            <a:pPr algn="ctr"/>
            <a:r>
              <a:rPr lang="th-TH" sz="48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(ตลาด)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201"/>
          <a:stretch/>
        </p:blipFill>
        <p:spPr>
          <a:xfrm>
            <a:off x="2915816" y="1196752"/>
            <a:ext cx="3816799" cy="2869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2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7|1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|0.3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|0.3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|0.3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2|0.3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2|0.3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2|0.3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2|0.3|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2|0.3|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2|0.3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2|0.3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.6|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|0.3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|0.3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|0.3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|0.3|0.1"/>
</p:tagLst>
</file>

<file path=ppt/theme/theme1.xml><?xml version="1.0" encoding="utf-8"?>
<a:theme xmlns:a="http://schemas.openxmlformats.org/drawingml/2006/main" name="ชุดรูปแบบของ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3700742</TotalTime>
  <Words>265</Words>
  <Application>Microsoft Office PowerPoint</Application>
  <PresentationFormat>On-screen Show (4:3)</PresentationFormat>
  <Paragraphs>67</Paragraphs>
  <Slides>24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Calisto MT</vt:lpstr>
      <vt:lpstr>Stencil</vt:lpstr>
      <vt:lpstr>TH Charmonman</vt:lpstr>
      <vt:lpstr>TH Niramit AS</vt:lpstr>
      <vt:lpstr>TH SarabunPSK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ASUS</cp:lastModifiedBy>
  <cp:revision>601</cp:revision>
  <cp:lastPrinted>2017-11-26T03:13:55Z</cp:lastPrinted>
  <dcterms:created xsi:type="dcterms:W3CDTF">2012-07-12T03:17:29Z</dcterms:created>
  <dcterms:modified xsi:type="dcterms:W3CDTF">2020-06-01T15:24:15Z</dcterms:modified>
</cp:coreProperties>
</file>