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89" r:id="rId2"/>
    <p:sldId id="358" r:id="rId3"/>
    <p:sldId id="690" r:id="rId4"/>
    <p:sldId id="712" r:id="rId5"/>
    <p:sldId id="713" r:id="rId6"/>
    <p:sldId id="693" r:id="rId7"/>
    <p:sldId id="695" r:id="rId8"/>
    <p:sldId id="714" r:id="rId9"/>
    <p:sldId id="691" r:id="rId10"/>
    <p:sldId id="715" r:id="rId11"/>
    <p:sldId id="716" r:id="rId12"/>
    <p:sldId id="717" r:id="rId13"/>
    <p:sldId id="718" r:id="rId14"/>
    <p:sldId id="719" r:id="rId15"/>
    <p:sldId id="722" r:id="rId16"/>
    <p:sldId id="720" r:id="rId17"/>
    <p:sldId id="721" r:id="rId18"/>
    <p:sldId id="708" r:id="rId19"/>
    <p:sldId id="723" r:id="rId20"/>
    <p:sldId id="724" r:id="rId21"/>
    <p:sldId id="725" r:id="rId22"/>
    <p:sldId id="710" r:id="rId23"/>
    <p:sldId id="616" r:id="rId24"/>
  </p:sldIdLst>
  <p:sldSz cx="9144000" cy="6858000" type="screen4x3"/>
  <p:notesSz cx="10018713" cy="68881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8000"/>
    <a:srgbClr val="009900"/>
    <a:srgbClr val="00FFCC"/>
    <a:srgbClr val="CC99FF"/>
    <a:srgbClr val="66FF66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291" autoAdjust="0"/>
  </p:normalViewPr>
  <p:slideViewPr>
    <p:cSldViewPr>
      <p:cViewPr varScale="1">
        <p:scale>
          <a:sx n="87" d="100"/>
          <a:sy n="87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219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171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5503" y="5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/>
          <a:lstStyle>
            <a:lvl1pPr algn="r">
              <a:defRPr sz="1200"/>
            </a:lvl1pPr>
          </a:lstStyle>
          <a:p>
            <a:fld id="{B28B211A-BE46-424A-87E1-A42D53C970D7}" type="datetimeFigureOut">
              <a:rPr lang="th-TH" smtClean="0"/>
              <a:pPr/>
              <a:t>10/06/63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3" y="6542231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5503" y="6542231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 anchor="b"/>
          <a:lstStyle>
            <a:lvl1pPr algn="r">
              <a:defRPr sz="1200"/>
            </a:lvl1pPr>
          </a:lstStyle>
          <a:p>
            <a:fld id="{2438E0FC-352D-415D-921C-D5CDC0E692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08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957" y="0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/>
          <a:lstStyle>
            <a:lvl1pPr algn="r">
              <a:defRPr sz="1300"/>
            </a:lvl1pPr>
          </a:lstStyle>
          <a:p>
            <a:fld id="{214C1463-04B0-4214-B6D7-C4D0F0697F8E}" type="datetimeFigureOut">
              <a:rPr lang="th-TH" smtClean="0"/>
              <a:pPr/>
              <a:t>10/06/63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3" rIns="96601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876" y="3271881"/>
            <a:ext cx="8014969" cy="3099673"/>
          </a:xfrm>
          <a:prstGeom prst="rect">
            <a:avLst/>
          </a:prstGeom>
        </p:spPr>
        <p:txBody>
          <a:bodyPr vert="horz" lIns="96601" tIns="48303" rIns="96601" bIns="4830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6542561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74957" y="6542561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 anchor="b"/>
          <a:lstStyle>
            <a:lvl1pPr algn="r">
              <a:defRPr sz="1300"/>
            </a:lvl1pPr>
          </a:lstStyle>
          <a:p>
            <a:fld id="{8E8CFE23-C8FB-4827-9760-C47411D127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2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CFE23-C8FB-4827-9760-C47411D127E0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98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E52-4967-4C5A-ACD3-95D4EA7C9028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3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8-3C87-4E19-BFE4-066DDCA4F0DB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5843-604C-4DE7-927A-E06F34CA30CC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9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BE15-9E3C-4681-A5C0-D7CDD9058ECA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2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9379-3531-4DAD-BA2C-EE95C6093207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9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47B4-D2B6-4549-8DC9-57B7DF81FF88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833-E533-4380-BFD2-F2F45033A02D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6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0B42-801E-4E67-9A3A-A6810B6AF3AD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3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1E86-1671-4AB4-95F3-4725F6934AC0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0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E944-E364-4907-AFDF-8D6C60F3569F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06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A829-EE32-4508-8C26-45905972F024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6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3726-3E82-44A9-B8C7-FC17B4990819}" type="datetime1">
              <a:rPr lang="th-TH" smtClean="0"/>
              <a:pPr/>
              <a:t>10/06/63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55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1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E0887A-85BA-45C0-A9A0-9FAFA1EF1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02"/>
          <a:stretch/>
        </p:blipFill>
        <p:spPr>
          <a:xfrm>
            <a:off x="1403648" y="383158"/>
            <a:ext cx="3327673" cy="2455279"/>
          </a:xfrm>
          <a:prstGeom prst="rect">
            <a:avLst/>
          </a:prstGeom>
          <a:ln>
            <a:noFill/>
          </a:ln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156648" y="7672387"/>
            <a:ext cx="2133600" cy="365125"/>
          </a:xfrm>
        </p:spPr>
        <p:txBody>
          <a:bodyPr/>
          <a:lstStyle/>
          <a:p>
            <a:fld id="{C2D10714-08B1-46A3-8719-F0C9746E6173}" type="slidenum">
              <a:rPr lang="th-TH" smtClean="0"/>
              <a:pPr/>
              <a:t>1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5A40CF-1934-4A59-946A-82FF401DE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6" y="2492896"/>
            <a:ext cx="4896544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สี่เหลี่ยมผืนผ้ามุมมน 3">
            <a:extLst>
              <a:ext uri="{FF2B5EF4-FFF2-40B4-BE49-F238E27FC236}">
                <a16:creationId xmlns="" xmlns:a16="http://schemas.microsoft.com/office/drawing/2014/main" id="{6C8C8318-364D-4CEA-A500-B75EDD6EA93C}"/>
              </a:ext>
            </a:extLst>
          </p:cNvPr>
          <p:cNvSpPr/>
          <p:nvPr/>
        </p:nvSpPr>
        <p:spPr>
          <a:xfrm rot="20953527">
            <a:off x="2142562" y="4511348"/>
            <a:ext cx="7088156" cy="2410659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Thachanon</a:t>
            </a:r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 </a:t>
            </a:r>
            <a:r>
              <a:rPr lang="en-US" sz="6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Jaroonsak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4787D95-05F3-410A-9663-75E0EA832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" b="100000" l="9928" r="100000">
                        <a14:foregroundMark x1="72619" y1="26704" x2="72619" y2="26704"/>
                        <a14:foregroundMark x1="51339" y1="22570" x2="51339" y2="22570"/>
                        <a14:backgroundMark x1="45397" y1="8125" x2="45397" y2="8125"/>
                        <a14:backgroundMark x1="36191" y1="22613" x2="36191" y2="22613"/>
                        <a14:backgroundMark x1="42599" y1="11578" x2="42599" y2="11578"/>
                        <a14:backgroundMark x1="37545" y1="31889" x2="37545" y2="31889"/>
                        <a14:backgroundMark x1="43051" y1="27759" x2="43051" y2="27759"/>
                        <a14:backgroundMark x1="40343" y1="33311" x2="40343" y2="33311"/>
                        <a14:backgroundMark x1="97202" y1="38118" x2="97202" y2="38118"/>
                        <a14:backgroundMark x1="83484" y1="26066" x2="83484" y2="26066"/>
                        <a14:backgroundMark x1="48556" y1="8125" x2="48556" y2="8125"/>
                        <a14:backgroundMark x1="94946" y1="64929" x2="94946" y2="64929"/>
                        <a14:backgroundMark x1="94946" y1="57346" x2="94946" y2="57346"/>
                        <a14:backgroundMark x1="95848" y1="51185" x2="95848" y2="51185"/>
                        <a14:backgroundMark x1="95848" y1="78741" x2="95848" y2="78741"/>
                        <a14:backgroundMark x1="93592" y1="85240" x2="93592" y2="85240"/>
                        <a14:backgroundMark x1="90794" y1="94516" x2="90794" y2="94516"/>
                        <a14:backgroundMark x1="94495" y1="70481" x2="94495" y2="70481"/>
                        <a14:backgroundMark x1="32581" y1="6297" x2="32581" y2="6297"/>
                        <a14:backgroundMark x1="36733" y1="24915" x2="36733" y2="24915"/>
                        <a14:backgroundMark x1="96751" y1="87204" x2="96751" y2="87204"/>
                        <a14:backgroundMark x1="95848" y1="92688" x2="95848" y2="92688"/>
                        <a14:backgroundMark x1="95387" y1="26369" x2="95387" y2="26369"/>
                        <a14:backgroundMark x1="95833" y1="21453" x2="95833" y2="21453"/>
                        <a14:backgroundMark x1="92857" y1="33184" x2="92857" y2="33184"/>
                        <a14:backgroundMark x1="94345" y1="82682" x2="94345" y2="82682"/>
                        <a14:backgroundMark x1="30952" y1="8156" x2="30952" y2="8156"/>
                        <a14:backgroundMark x1="90327" y1="21006" x2="90327" y2="21006"/>
                        <a14:backgroundMark x1="89286" y1="25251" x2="89286" y2="25251"/>
                        <a14:backgroundMark x1="84821" y1="21006" x2="84821" y2="21006"/>
                        <a14:backgroundMark x1="79762" y1="23352" x2="79762" y2="23352"/>
                        <a14:backgroundMark x1="90774" y1="30838" x2="90774" y2="30838"/>
                        <a14:backgroundMark x1="95833" y1="30838" x2="95833" y2="30838"/>
                        <a14:backgroundMark x1="95387" y1="17989" x2="95387" y2="17989"/>
                        <a14:backgroundMark x1="31845" y1="12402" x2="31845" y2="12402"/>
                        <a14:backgroundMark x1="74256" y1="10056" x2="74256" y2="10056"/>
                        <a14:backgroundMark x1="71726" y1="8603" x2="71726" y2="8603"/>
                        <a14:backgroundMark x1="75744" y1="12402" x2="75744" y2="12402"/>
                        <a14:backgroundMark x1="75298" y1="10056" x2="75298" y2="10056"/>
                        <a14:backgroundMark x1="74702" y1="10056" x2="74702" y2="10056"/>
                        <a14:backgroundMark x1="73661" y1="7821" x2="73661" y2="7821"/>
                        <a14:backgroundMark x1="73661" y1="7821" x2="73661" y2="7821"/>
                        <a14:backgroundMark x1="73661" y1="7821" x2="73661" y2="7821"/>
                        <a14:backgroundMark x1="73214" y1="8603" x2="73214" y2="8603"/>
                        <a14:backgroundMark x1="75298" y1="9385" x2="75298" y2="9385"/>
                        <a14:backgroundMark x1="76786" y1="8603" x2="76786" y2="8603"/>
                        <a14:backgroundMark x1="83780" y1="10056" x2="83780" y2="10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57" y="2132856"/>
            <a:ext cx="3344802" cy="4458731"/>
          </a:xfrm>
          <a:prstGeom prst="rect">
            <a:avLst/>
          </a:prstGeom>
        </p:spPr>
      </p:pic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6C8C8318-364D-4CEA-A500-B75EDD6EA93C}"/>
              </a:ext>
            </a:extLst>
          </p:cNvPr>
          <p:cNvSpPr/>
          <p:nvPr/>
        </p:nvSpPr>
        <p:spPr>
          <a:xfrm rot="20953527">
            <a:off x="4045115" y="927526"/>
            <a:ext cx="3283049" cy="2410659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M.3</a:t>
            </a:r>
            <a:endParaRPr lang="th-TH" sz="72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50">
        <p14:gallery dir="l"/>
      </p:transition>
    </mc:Choice>
    <mc:Fallback xmlns="">
      <p:transition spd="slow" advTm="18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467544" y="4359898"/>
            <a:ext cx="8352928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You</a:t>
            </a:r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speak English well</a:t>
            </a:r>
            <a:r>
              <a:rPr lang="th-TH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พูดภาษาอังกฤษดี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833141" cy="2500114"/>
          </a:xfrm>
          <a:prstGeom prst="rect">
            <a:avLst/>
          </a:prstGeom>
        </p:spPr>
      </p:pic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939887" y="5927102"/>
            <a:ext cx="5904656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YOU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เป็นประธาน และเป็นผู้กระทำกริยา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6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632">
        <p14:doors dir="vert"/>
      </p:transition>
    </mc:Choice>
    <mc:Fallback xmlns="">
      <p:transition spd="slow" advTm="26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83568" y="4359898"/>
            <a:ext cx="7920880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He </a:t>
            </a:r>
            <a:r>
              <a:rPr lang="en-US" sz="52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and </a:t>
            </a:r>
            <a:r>
              <a:rPr lang="en-US" sz="5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she </a:t>
            </a:r>
            <a:r>
              <a:rPr lang="en-US" sz="52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are walking   in the garden.</a:t>
            </a:r>
            <a:endParaRPr lang="th-TH" sz="5200" b="1" dirty="0">
              <a:ln>
                <a:solidFill>
                  <a:srgbClr val="0099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เขา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เธอ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กำลังเดินในสวน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1124744"/>
            <a:ext cx="3906180" cy="2604120"/>
          </a:xfrm>
          <a:prstGeom prst="rect">
            <a:avLst/>
          </a:prstGeom>
        </p:spPr>
      </p:pic>
      <p:sp>
        <p:nvSpPr>
          <p:cNvPr id="5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987824" y="6021288"/>
            <a:ext cx="5832648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He 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และ 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she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เป็นประธาน และเป็นผู้กระทำกริยา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3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734">
        <p14:shred/>
      </p:transition>
    </mc:Choice>
    <mc:Fallback xmlns="">
      <p:transition spd="slow" advTm="25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11560" y="4221088"/>
            <a:ext cx="81369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They </a:t>
            </a:r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are watching </a:t>
            </a:r>
            <a:r>
              <a:rPr lang="en-US" sz="48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T.V.</a:t>
            </a:r>
            <a:r>
              <a:rPr lang="th-TH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พวกเขา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กำลังดูทีวี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08631"/>
            <a:ext cx="5069854" cy="2648999"/>
          </a:xfrm>
          <a:prstGeom prst="rect">
            <a:avLst/>
          </a:prstGeom>
        </p:spPr>
      </p:pic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944214" y="5927102"/>
            <a:ext cx="5832648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They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เป็นประธาน และเป็นผู้กระทำกริยา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2141">
        <p14:flip dir="r"/>
      </p:transition>
    </mc:Choice>
    <mc:Fallback xmlns="">
      <p:transition spd="slow" advTm="221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3">
            <a:extLst>
              <a:ext uri="{FF2B5EF4-FFF2-40B4-BE49-F238E27FC236}">
                <a16:creationId xmlns="" xmlns:a16="http://schemas.microsoft.com/office/drawing/2014/main" id="{A10FB48E-45C9-43DD-9299-5C164DB60643}"/>
              </a:ext>
            </a:extLst>
          </p:cNvPr>
          <p:cNvSpPr/>
          <p:nvPr/>
        </p:nvSpPr>
        <p:spPr>
          <a:xfrm>
            <a:off x="1615831" y="1268760"/>
            <a:ext cx="6144048" cy="252086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Object  </a:t>
            </a:r>
            <a:endParaRPr lang="th-TH" sz="66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(รูปกรรม)</a:t>
            </a:r>
          </a:p>
        </p:txBody>
      </p:sp>
      <p:sp>
        <p:nvSpPr>
          <p:cNvPr id="12" name="สี่เหลี่ยมผืนผ้ามุมมน 3">
            <a:extLst>
              <a:ext uri="{FF2B5EF4-FFF2-40B4-BE49-F238E27FC236}">
                <a16:creationId xmlns="" xmlns:a16="http://schemas.microsoft.com/office/drawing/2014/main" id="{C7E43D68-C4A5-4FEB-B6C9-FFB46A341D7D}"/>
              </a:ext>
            </a:extLst>
          </p:cNvPr>
          <p:cNvSpPr/>
          <p:nvPr/>
        </p:nvSpPr>
        <p:spPr>
          <a:xfrm>
            <a:off x="899592" y="3681322"/>
            <a:ext cx="7576526" cy="219647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ใช้หลังคำกริยา 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แสดงผู้ที่ถูกกระทำ (กรรม)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9488"/>
            <a:ext cx="1313780" cy="997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9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18">
        <p14:gallery dir="l"/>
      </p:transition>
    </mc:Choice>
    <mc:Fallback xmlns="">
      <p:transition spd="slow" advTm="11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11560" y="4221088"/>
            <a:ext cx="81369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 like 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you</a:t>
            </a:r>
            <a:r>
              <a:rPr lang="th-TH" sz="6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.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ผมชอบ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07" y="1052736"/>
            <a:ext cx="4032210" cy="2689484"/>
          </a:xfrm>
          <a:prstGeom prst="rect">
            <a:avLst/>
          </a:prstGeom>
        </p:spPr>
      </p:pic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3282752" y="5927102"/>
            <a:ext cx="5832648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you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เป็นกรรม เป็นผู้ถูกกระทำ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423587"/>
      </p:ext>
    </p:extLst>
  </p:cSld>
  <p:clrMapOvr>
    <a:masterClrMapping/>
  </p:clrMapOvr>
  <p:transition spd="slow" advTm="2142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11560" y="4221088"/>
            <a:ext cx="81369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He Shoot 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it</a:t>
            </a:r>
            <a:r>
              <a:rPr lang="th-TH" sz="6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.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เขายิง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มัน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3282752" y="5927102"/>
            <a:ext cx="5832648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it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เป็นกรรม เป็นผู้ถูกกระทำ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3672408" cy="2754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2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8516">
        <p14:honeycomb/>
      </p:transition>
    </mc:Choice>
    <mc:Fallback xmlns="">
      <p:transition spd="slow" advTm="18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11560" y="4221088"/>
            <a:ext cx="81369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They see 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us</a:t>
            </a:r>
            <a:r>
              <a:rPr lang="th-TH" sz="6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.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พวกเขาเห็น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เรา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4956042" cy="2787774"/>
          </a:xfrm>
          <a:prstGeom prst="rect">
            <a:avLst/>
          </a:prstGeom>
        </p:spPr>
      </p:pic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3311352" y="5896609"/>
            <a:ext cx="5832648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us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เป็นกรรม เป็นผู้ถูกกระทำ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692757"/>
      </p:ext>
    </p:extLst>
  </p:cSld>
  <p:clrMapOvr>
    <a:masterClrMapping/>
  </p:clrMapOvr>
  <p:transition spd="slow" advTm="2378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611560" y="4221088"/>
            <a:ext cx="81369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We Know 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them</a:t>
            </a:r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well.</a:t>
            </a:r>
            <a:r>
              <a:rPr lang="th-TH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พวกเรารู้จัก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พวกเขา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sp>
        <p:nvSpPr>
          <p:cNvPr id="5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3635152" y="5908509"/>
            <a:ext cx="5544616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them</a:t>
            </a:r>
            <a:r>
              <a:rPr lang="th-TH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เป็นกรรม เป็นผู้ถูกกระทำ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7"/>
          <a:stretch/>
        </p:blipFill>
        <p:spPr>
          <a:xfrm>
            <a:off x="3347864" y="589771"/>
            <a:ext cx="2883954" cy="3314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6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900">
        <p14:prism/>
      </p:transition>
    </mc:Choice>
    <mc:Fallback xmlns="">
      <p:transition spd="slow" advTm="22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19672" y="1196752"/>
            <a:ext cx="6624736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จากประโยคนี้ </a:t>
            </a:r>
            <a:endParaRPr lang="en-US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Subject 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(ประธาน) คือ ข้อใด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979712" y="2780928"/>
            <a:ext cx="6471226" cy="1152128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They are watching us.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5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3995936" y="4346896"/>
            <a:ext cx="1980220" cy="1098328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They </a:t>
            </a:r>
            <a:endParaRPr lang="th-TH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2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416">
        <p14:flip dir="r"/>
      </p:transition>
    </mc:Choice>
    <mc:Fallback xmlns="">
      <p:transition spd="slow" advTm="36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19672" y="1196752"/>
            <a:ext cx="6624736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จากประโยคนี้ </a:t>
            </a:r>
            <a:endParaRPr lang="en-US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Subject 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(ประธาน) คือ ข้อใด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426397" y="2795127"/>
            <a:ext cx="7119298" cy="1152128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He is writing a letter to her.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5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3995936" y="4346896"/>
            <a:ext cx="1980220" cy="1098328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He </a:t>
            </a:r>
            <a:endParaRPr lang="th-TH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7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9219">
        <p14:flip dir="r"/>
      </p:transition>
    </mc:Choice>
    <mc:Fallback xmlns="">
      <p:transition spd="slow" advTm="29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=""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839689" y="789977"/>
            <a:ext cx="7576526" cy="208823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H Charmonman" pitchFamily="66" charset="-34"/>
              </a:rPr>
              <a:t>ProNouns</a:t>
            </a:r>
            <a:endParaRPr lang="th-TH" sz="72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TH Charmonman" pitchFamily="66" charset="-34"/>
            </a:endParaRPr>
          </a:p>
        </p:txBody>
      </p:sp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2470312" y="2278842"/>
            <a:ext cx="4315280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คำสรรพนาม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151892" y="3826823"/>
            <a:ext cx="6952120" cy="1782939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คือ คำที่ใช้แทนคำนาม เพื่อจะไม่ต้องใช้คำนามซ้ำอีกครั้งในการพูดหรือเขียน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78" y="1617122"/>
            <a:ext cx="1230999" cy="123099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7372"/>
            <a:ext cx="751350" cy="116031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3" y="491182"/>
            <a:ext cx="660409" cy="50851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6334"/>
            <a:ext cx="1313780" cy="997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6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3294">
        <p14:warp dir="in"/>
      </p:transition>
    </mc:Choice>
    <mc:Fallback xmlns="">
      <p:transition spd="slow" advTm="33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19672" y="1196752"/>
            <a:ext cx="6624736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จากประโยคนี้ </a:t>
            </a:r>
            <a:endParaRPr lang="en-US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Object 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(กรรม) คือ ข้อใด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282381" y="2876239"/>
            <a:ext cx="7407330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He plays football with them.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5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3995936" y="4346896"/>
            <a:ext cx="1980220" cy="1098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them </a:t>
            </a:r>
            <a:endParaRPr lang="th-TH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9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8446">
        <p14:flip dir="r"/>
      </p:transition>
    </mc:Choice>
    <mc:Fallback xmlns="">
      <p:transition spd="slow" advTm="28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3">
            <a:extLst>
              <a:ext uri="{FF2B5EF4-FFF2-40B4-BE49-F238E27FC236}">
                <a16:creationId xmlns=""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19672" y="1196752"/>
            <a:ext cx="6624736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จากประโยคนี้ </a:t>
            </a:r>
            <a:endParaRPr lang="en-US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Object 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(กรรม) คือ ข้อใด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282381" y="2876239"/>
            <a:ext cx="7407330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We are inviting him.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5" name="สี่เหลี่ยมผืนผ้ามุมมน 3">
            <a:extLst>
              <a:ext uri="{FF2B5EF4-FFF2-40B4-BE49-F238E27FC236}">
                <a16:creationId xmlns=""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3995936" y="4346896"/>
            <a:ext cx="1980220" cy="1098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him </a:t>
            </a:r>
            <a:endParaRPr lang="th-TH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342">
        <p14:flip dir="r"/>
      </p:transition>
    </mc:Choice>
    <mc:Fallback xmlns="">
      <p:transition spd="slow" advTm="20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t>22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6" y="5692365"/>
            <a:ext cx="1313780" cy="997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490BC0-E0CB-4749-9FC3-2D31E1EB5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81" y="623094"/>
            <a:ext cx="525658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6476">
        <p14:switch dir="r"/>
      </p:transition>
    </mc:Choice>
    <mc:Fallback xmlns="">
      <p:transition spd="slow" advTm="166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t>23</a:t>
            </a:fld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2448272" cy="2768534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131840" y="404664"/>
            <a:ext cx="5256584" cy="4751356"/>
          </a:xfrm>
          <a:prstGeom prst="wedgeEllipseCallout">
            <a:avLst>
              <a:gd name="adj1" fmla="val -49764"/>
              <a:gd name="adj2" fmla="val 48248"/>
            </a:avLst>
          </a:prstGeom>
          <a:gradFill rotWithShape="0">
            <a:gsLst>
              <a:gs pos="0">
                <a:srgbClr val="00FFFF">
                  <a:gamma/>
                  <a:tint val="20000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dirty="0">
                <a:latin typeface="Arial" panose="020B0604020202020204" pitchFamily="34" charset="0"/>
              </a:rPr>
              <a:t>สิ่งที่ต้องปฏิบัติ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dirty="0">
                <a:latin typeface="Arial" panose="020B0604020202020204" pitchFamily="34" charset="0"/>
              </a:rPr>
              <a:t>ให้นักเรียนพริ้น</a:t>
            </a:r>
            <a:r>
              <a:rPr lang="th-TH" dirty="0" err="1">
                <a:latin typeface="Arial" panose="020B0604020202020204" pitchFamily="34" charset="0"/>
              </a:rPr>
              <a:t>เอ้าท์</a:t>
            </a:r>
            <a:r>
              <a:rPr lang="th-TH" dirty="0">
                <a:latin typeface="Arial" panose="020B0604020202020204" pitchFamily="34" charset="0"/>
              </a:rPr>
              <a:t>ใบงานออกมา                         ทำแบบฝึกหัด และถ่ายรูปใบงานส่ง                            หากนักเรียนไม่มีเครื่องพร</a:t>
            </a:r>
            <a:r>
              <a:rPr lang="th-TH" dirty="0" err="1">
                <a:latin typeface="Arial" panose="020B0604020202020204" pitchFamily="34" charset="0"/>
              </a:rPr>
              <a:t>ิ้น</a:t>
            </a:r>
            <a:r>
              <a:rPr lang="th-TH" dirty="0">
                <a:latin typeface="Arial" panose="020B0604020202020204" pitchFamily="34" charset="0"/>
              </a:rPr>
              <a:t> ก็ขอให้คัดลอกใบงานด้วยลายมือของตนเองเขียนใส่ลงกระดาษ​ ทำแบบฝึกหัดให้เรียบร้อยและถ่ายรูปใบงานส่งมา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dirty="0">
                <a:latin typeface="Arial" panose="020B0604020202020204" pitchFamily="34" charset="0"/>
              </a:rPr>
              <a:t>นะครับ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9442C7C2-DDF1-43F4-B90F-35DF63EE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338583"/>
            <a:ext cx="4896544" cy="1200329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See you again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next time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                                    จัดทำโดย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Kro_Non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1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7258">
        <p14:warp dir="in"/>
      </p:transition>
    </mc:Choice>
    <mc:Fallback xmlns="">
      <p:transition spd="slow" advTm="77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=""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827653" y="1169229"/>
            <a:ext cx="7576526" cy="1539691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สรรพนามทั้งหลายอาจแบ่งออกตามการใช้ได้เป็น ชุดๆ ดังนี้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2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3768" y="3789040"/>
            <a:ext cx="4536504" cy="1368152"/>
          </a:xfrm>
          <a:prstGeom prst="roundRect">
            <a:avLst/>
          </a:prstGeom>
          <a:solidFill>
            <a:srgbClr val="CC99FF"/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Subject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รูปประธาน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52772"/>
            <a:ext cx="855538" cy="855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4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8052">
        <p14:warp dir="in"/>
      </p:transition>
    </mc:Choice>
    <mc:Fallback xmlns="">
      <p:transition spd="slow" advTm="18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sp>
        <p:nvSpPr>
          <p:cNvPr id="12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627784" y="2924944"/>
            <a:ext cx="4536504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Object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รูปกรรม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864096" cy="86409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47409088-7FEC-4EAF-8F7C-CA9D24CA54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9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926">
        <p14:warp dir="in"/>
      </p:transition>
    </mc:Choice>
    <mc:Fallback xmlns="">
      <p:transition spd="slow" advTm="7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1313780" cy="99794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47079" cy="847079"/>
          </a:xfrm>
          <a:prstGeom prst="rect">
            <a:avLst/>
          </a:prstGeom>
        </p:spPr>
      </p:pic>
      <p:sp>
        <p:nvSpPr>
          <p:cNvPr id="7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1619672" y="1523100"/>
            <a:ext cx="7128482" cy="15036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Possessive </a:t>
            </a:r>
          </a:p>
          <a:p>
            <a:pPr algn="ctr"/>
            <a:r>
              <a:rPr lang="th-TH" sz="3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รูปสำหรับแสดงความเป็นเจ้าของ ซึ่งแยกออกเป็น</a:t>
            </a:r>
          </a:p>
        </p:txBody>
      </p:sp>
      <p:sp>
        <p:nvSpPr>
          <p:cNvPr id="8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051720" y="3211866"/>
            <a:ext cx="6229796" cy="136815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Possessive Adjective</a:t>
            </a:r>
          </a:p>
          <a:p>
            <a:pPr algn="ctr"/>
            <a:r>
              <a:rPr lang="th-TH" sz="3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ใช้นำหน้าคำนาม</a:t>
            </a:r>
          </a:p>
        </p:txBody>
      </p:sp>
      <p:sp>
        <p:nvSpPr>
          <p:cNvPr id="10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1979712" y="4745704"/>
            <a:ext cx="6301804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Possessive Pronoun</a:t>
            </a:r>
          </a:p>
          <a:p>
            <a:pPr algn="ctr"/>
            <a:r>
              <a:rPr lang="th-TH" sz="3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ใช้ตามลำพัง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9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9158">
        <p14:warp dir="in"/>
      </p:transition>
    </mc:Choice>
    <mc:Fallback xmlns="">
      <p:transition spd="slow" advTm="29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=""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683568" y="836712"/>
            <a:ext cx="626469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รูปต่างๆ ของสรรพนาม แต่ละชุด มีดังนี้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49280"/>
            <a:ext cx="1167714" cy="886990"/>
          </a:xfrm>
          <a:prstGeom prst="rect">
            <a:avLst/>
          </a:prstGeom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08376"/>
              </p:ext>
            </p:extLst>
          </p:nvPr>
        </p:nvGraphicFramePr>
        <p:xfrm>
          <a:off x="899592" y="1772816"/>
          <a:ext cx="7560840" cy="409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0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ประธาน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รูปกรรม</a:t>
                      </a:r>
                      <a:endParaRPr lang="th-TH" sz="20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Possessive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</a:rPr>
                        <a:t>สรรพนามแสดงความเป็นเจ้าของ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Adjective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</a:rPr>
                        <a:t>ใช้นำหน้าคำนาม</a:t>
                      </a:r>
                      <a:endParaRPr lang="th-TH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Pronoun</a:t>
                      </a:r>
                    </a:p>
                    <a:p>
                      <a:pPr algn="ctr"/>
                      <a:r>
                        <a:rPr lang="th-TH" sz="2000" b="1" dirty="0"/>
                        <a:t>ใช้ตามลำพัง</a:t>
                      </a:r>
                    </a:p>
                  </a:txBody>
                  <a:tcP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  <a:p>
                      <a:pPr algn="ctr"/>
                      <a:r>
                        <a:rPr lang="en-US" sz="2400" dirty="0"/>
                        <a:t>WE</a:t>
                      </a:r>
                    </a:p>
                    <a:p>
                      <a:pPr algn="ctr"/>
                      <a:r>
                        <a:rPr lang="en-US" sz="2400" dirty="0"/>
                        <a:t>You</a:t>
                      </a:r>
                    </a:p>
                    <a:p>
                      <a:pPr algn="ctr"/>
                      <a:r>
                        <a:rPr lang="en-US" sz="2400" dirty="0"/>
                        <a:t>He</a:t>
                      </a:r>
                    </a:p>
                    <a:p>
                      <a:pPr algn="ctr"/>
                      <a:r>
                        <a:rPr lang="en-US" sz="2400" dirty="0"/>
                        <a:t>She</a:t>
                      </a:r>
                    </a:p>
                    <a:p>
                      <a:pPr algn="ctr"/>
                      <a:r>
                        <a:rPr lang="en-US" sz="2400" dirty="0"/>
                        <a:t>It</a:t>
                      </a:r>
                    </a:p>
                    <a:p>
                      <a:pPr algn="ctr"/>
                      <a:r>
                        <a:rPr lang="en-US" sz="2400" dirty="0"/>
                        <a:t>They</a:t>
                      </a:r>
                      <a:endParaRPr lang="th-TH" sz="2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</a:t>
                      </a:r>
                    </a:p>
                    <a:p>
                      <a:pPr algn="ctr"/>
                      <a:r>
                        <a:rPr lang="en-US" sz="2400" dirty="0"/>
                        <a:t>us</a:t>
                      </a:r>
                    </a:p>
                    <a:p>
                      <a:pPr algn="ctr"/>
                      <a:r>
                        <a:rPr lang="en-US" sz="2400" dirty="0"/>
                        <a:t>you</a:t>
                      </a:r>
                    </a:p>
                    <a:p>
                      <a:pPr algn="ctr"/>
                      <a:r>
                        <a:rPr lang="en-US" sz="2400" dirty="0"/>
                        <a:t>him</a:t>
                      </a:r>
                    </a:p>
                    <a:p>
                      <a:pPr algn="ctr"/>
                      <a:r>
                        <a:rPr lang="en-US" sz="2400" dirty="0"/>
                        <a:t>her</a:t>
                      </a:r>
                    </a:p>
                    <a:p>
                      <a:pPr algn="ctr"/>
                      <a:r>
                        <a:rPr lang="en-US" sz="2400" dirty="0"/>
                        <a:t>it</a:t>
                      </a:r>
                    </a:p>
                    <a:p>
                      <a:pPr algn="ctr"/>
                      <a:r>
                        <a:rPr lang="en-US" sz="2400" dirty="0"/>
                        <a:t>them</a:t>
                      </a:r>
                      <a:endParaRPr lang="th-TH" sz="24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my</a:t>
                      </a:r>
                    </a:p>
                    <a:p>
                      <a:pPr algn="ctr"/>
                      <a:r>
                        <a:rPr lang="en-US" sz="2400" dirty="0"/>
                        <a:t>our</a:t>
                      </a:r>
                    </a:p>
                    <a:p>
                      <a:pPr algn="ctr"/>
                      <a:r>
                        <a:rPr lang="en-US" sz="2400" dirty="0"/>
                        <a:t>your</a:t>
                      </a:r>
                    </a:p>
                    <a:p>
                      <a:pPr algn="ctr"/>
                      <a:r>
                        <a:rPr lang="en-US" sz="2400" dirty="0"/>
                        <a:t>his</a:t>
                      </a:r>
                    </a:p>
                    <a:p>
                      <a:pPr algn="ctr"/>
                      <a:r>
                        <a:rPr lang="en-US" sz="2400" dirty="0"/>
                        <a:t>her</a:t>
                      </a:r>
                    </a:p>
                    <a:p>
                      <a:pPr algn="ctr"/>
                      <a:r>
                        <a:rPr lang="en-US" sz="2400" dirty="0"/>
                        <a:t>its</a:t>
                      </a:r>
                    </a:p>
                    <a:p>
                      <a:pPr algn="ctr"/>
                      <a:r>
                        <a:rPr lang="en-US" sz="2400" dirty="0"/>
                        <a:t>their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mine</a:t>
                      </a:r>
                    </a:p>
                    <a:p>
                      <a:pPr algn="ctr"/>
                      <a:r>
                        <a:rPr lang="en-US" sz="2400" dirty="0"/>
                        <a:t>ours</a:t>
                      </a:r>
                    </a:p>
                    <a:p>
                      <a:pPr algn="ctr"/>
                      <a:r>
                        <a:rPr lang="en-US" sz="2400" dirty="0"/>
                        <a:t>yours</a:t>
                      </a:r>
                    </a:p>
                    <a:p>
                      <a:pPr algn="ctr"/>
                      <a:r>
                        <a:rPr lang="en-US" sz="2400" dirty="0"/>
                        <a:t>his</a:t>
                      </a:r>
                    </a:p>
                    <a:p>
                      <a:pPr algn="ctr"/>
                      <a:r>
                        <a:rPr lang="en-US" sz="2400" dirty="0"/>
                        <a:t>hers</a:t>
                      </a:r>
                    </a:p>
                    <a:p>
                      <a:pPr algn="ctr"/>
                      <a:r>
                        <a:rPr lang="en-US" sz="2400" dirty="0"/>
                        <a:t>-</a:t>
                      </a:r>
                    </a:p>
                    <a:p>
                      <a:pPr algn="ctr"/>
                      <a:r>
                        <a:rPr lang="en-US" sz="2400" dirty="0"/>
                        <a:t>theirs</a:t>
                      </a:r>
                      <a:endParaRPr lang="th-TH" sz="2400" dirty="0"/>
                    </a:p>
                  </a:txBody>
                  <a:tcP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36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0200">
        <p14:switch dir="r"/>
      </p:transition>
    </mc:Choice>
    <mc:Fallback xmlns="">
      <p:transition spd="slow" advTm="390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3">
            <a:extLst>
              <a:ext uri="{FF2B5EF4-FFF2-40B4-BE49-F238E27FC236}">
                <a16:creationId xmlns="" xmlns:a16="http://schemas.microsoft.com/office/drawing/2014/main" id="{A10FB48E-45C9-43DD-9299-5C164DB60643}"/>
              </a:ext>
            </a:extLst>
          </p:cNvPr>
          <p:cNvSpPr/>
          <p:nvPr/>
        </p:nvSpPr>
        <p:spPr>
          <a:xfrm>
            <a:off x="1475656" y="1844824"/>
            <a:ext cx="6768752" cy="31683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FFCC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Subject and Object </a:t>
            </a:r>
            <a:endParaRPr lang="th-TH" sz="6000" b="1" dirty="0">
              <a:ln>
                <a:solidFill>
                  <a:srgbClr val="00FFCC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6000" b="1" dirty="0">
                <a:ln>
                  <a:solidFill>
                    <a:srgbClr val="00FFCC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(รูปประธานและรูปกรรม)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9488"/>
            <a:ext cx="1313780" cy="997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7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056">
        <p14:gallery dir="l"/>
      </p:transition>
    </mc:Choice>
    <mc:Fallback xmlns="">
      <p:transition spd="slow" advTm="14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3">
            <a:extLst>
              <a:ext uri="{FF2B5EF4-FFF2-40B4-BE49-F238E27FC236}">
                <a16:creationId xmlns="" xmlns:a16="http://schemas.microsoft.com/office/drawing/2014/main" id="{A10FB48E-45C9-43DD-9299-5C164DB60643}"/>
              </a:ext>
            </a:extLst>
          </p:cNvPr>
          <p:cNvSpPr/>
          <p:nvPr/>
        </p:nvSpPr>
        <p:spPr>
          <a:xfrm>
            <a:off x="1615831" y="1268760"/>
            <a:ext cx="6144048" cy="252086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Subject  </a:t>
            </a:r>
            <a:endParaRPr lang="th-TH" sz="66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(รูปประธาน)</a:t>
            </a:r>
          </a:p>
        </p:txBody>
      </p:sp>
      <p:sp>
        <p:nvSpPr>
          <p:cNvPr id="12" name="สี่เหลี่ยมผืนผ้ามุมมน 3">
            <a:extLst>
              <a:ext uri="{FF2B5EF4-FFF2-40B4-BE49-F238E27FC236}">
                <a16:creationId xmlns="" xmlns:a16="http://schemas.microsoft.com/office/drawing/2014/main" id="{C7E43D68-C4A5-4FEB-B6C9-FFB46A341D7D}"/>
              </a:ext>
            </a:extLst>
          </p:cNvPr>
          <p:cNvSpPr/>
          <p:nvPr/>
        </p:nvSpPr>
        <p:spPr>
          <a:xfrm>
            <a:off x="899592" y="3681322"/>
            <a:ext cx="7576526" cy="219647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ใช้นำหน้าคำกริยา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แสดงผู้กระทำกริยา (ประธาน)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9488"/>
            <a:ext cx="1313780" cy="997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2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946">
        <p14:gallery dir="l"/>
      </p:transition>
    </mc:Choice>
    <mc:Fallback xmlns="">
      <p:transition spd="slow" advTm="13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3768" y="4359898"/>
            <a:ext cx="489654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</a:t>
            </a:r>
            <a:r>
              <a:rPr lang="en-US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like the sea</a:t>
            </a:r>
            <a:r>
              <a:rPr lang="th-TH" sz="6000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.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ฉัน</a:t>
            </a:r>
            <a:r>
              <a:rPr lang="th-TH" sz="4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ชอบทะเล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28050"/>
            <a:ext cx="1313780" cy="9979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2952328" cy="2952328"/>
          </a:xfrm>
          <a:prstGeom prst="rect">
            <a:avLst/>
          </a:prstGeom>
        </p:spPr>
      </p:pic>
      <p:sp>
        <p:nvSpPr>
          <p:cNvPr id="21" name="สี่เหลี่ยมผืนผ้ามุมมน 3">
            <a:extLst>
              <a:ext uri="{FF2B5EF4-FFF2-40B4-BE49-F238E27FC236}">
                <a16:creationId xmlns=""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3923928" y="5795093"/>
            <a:ext cx="4968552" cy="93089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</a:t>
            </a:r>
            <a:r>
              <a:rPr lang="en-US" b="1" dirty="0">
                <a:ln>
                  <a:solidFill>
                    <a:srgbClr val="0099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32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8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เป็นประธาน และเป็นผู้กระทำกริยา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7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221">
        <p14:prism isInverted="1"/>
      </p:transition>
    </mc:Choice>
    <mc:Fallback xmlns="">
      <p:transition spd="slow" advTm="29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|2.9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|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5|2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9.8|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|8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1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.6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1.2"/>
</p:tagLst>
</file>

<file path=ppt/theme/theme1.xml><?xml version="1.0" encoding="utf-8"?>
<a:theme xmlns:a="http://schemas.openxmlformats.org/drawingml/2006/main" name="ชุดรูปแบบของ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3700968</TotalTime>
  <Words>437</Words>
  <Application>Microsoft Office PowerPoint</Application>
  <PresentationFormat>นำเสนอทางหน้าจอ (4:3)</PresentationFormat>
  <Paragraphs>117</Paragraphs>
  <Slides>23</Slides>
  <Notes>1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4" baseType="lpstr">
      <vt:lpstr>Angsana New</vt:lpstr>
      <vt:lpstr>Arial</vt:lpstr>
      <vt:lpstr>Calibri</vt:lpstr>
      <vt:lpstr>Calisto MT</vt:lpstr>
      <vt:lpstr>Cordia New</vt:lpstr>
      <vt:lpstr>DilleniaUPC</vt:lpstr>
      <vt:lpstr>Stencil</vt:lpstr>
      <vt:lpstr>TH Charmonman</vt:lpstr>
      <vt:lpstr>TH Niramit AS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windows10</cp:lastModifiedBy>
  <cp:revision>623</cp:revision>
  <cp:lastPrinted>2017-11-26T03:13:55Z</cp:lastPrinted>
  <dcterms:created xsi:type="dcterms:W3CDTF">2012-07-12T03:17:29Z</dcterms:created>
  <dcterms:modified xsi:type="dcterms:W3CDTF">2020-06-10T06:01:25Z</dcterms:modified>
</cp:coreProperties>
</file>