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14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5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7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2CD3-1874-43BC-8B63-01E589F3FC1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D69214-4FC7-476E-95A8-BD8E1FB7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238504" y="3035301"/>
            <a:ext cx="6019797" cy="2019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การอยู่ร่วมกันอย่างสันติสุข</a:t>
            </a:r>
          </a:p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ตามวิถีประชาธิปไตย 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56613" y="528935"/>
            <a:ext cx="5583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สังคมศึกษา </a:t>
            </a:r>
          </a:p>
          <a:p>
            <a:pPr algn="ctr"/>
            <a:r>
              <a:rPr lang="th-TH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ชั้นประถมศึกษาปีที่ </a:t>
            </a:r>
            <a:r>
              <a:rPr lang="en-U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ปุ่มปฏิบัติการ: ไปข้างหน้าหรือถัดไป 7">
            <a:hlinkClick r:id="" action="ppaction://hlinkshowjump?jump=nextslide" highlightClick="1"/>
          </p:cNvPr>
          <p:cNvSpPr/>
          <p:nvPr/>
        </p:nvSpPr>
        <p:spPr>
          <a:xfrm>
            <a:off x="10997693" y="6134100"/>
            <a:ext cx="673607" cy="3683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92197" y="1075035"/>
            <a:ext cx="10685939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th-TH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ประชาธิปไตยในวิถีชีวิต </a:t>
            </a:r>
            <a:r>
              <a:rPr lang="th-TH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การปฏิบัติตนเป็นพลเมืองดี</a:t>
            </a:r>
          </a:p>
          <a:p>
            <a:r>
              <a:rPr lang="th-TH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ในการดำเนินชีวิตประจำวัน เช่น </a:t>
            </a:r>
            <a:r>
              <a:rPr lang="th-TH" sz="48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มีความซื่อสัตย์ มีความรับผิดชอบ</a:t>
            </a:r>
          </a:p>
          <a:p>
            <a:r>
              <a:rPr lang="th-TH" sz="4800" b="0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ความมีเหตุผล  การช่วยเหลือซึ่งกันและกัน</a:t>
            </a:r>
            <a:endParaRPr lang="th-TH" sz="4800" b="0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442" y="3615010"/>
            <a:ext cx="3907358" cy="27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9856" y="886743"/>
            <a:ext cx="1144783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ประชาธิปไตยในวิถีทางการเมือง </a:t>
            </a:r>
            <a:r>
              <a:rPr lang="th-TH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การปฏิบัติตนเป็นพลเมืองดี</a:t>
            </a:r>
          </a:p>
          <a:p>
            <a:pPr algn="thaiDist"/>
            <a:r>
              <a:rPr lang="th-TH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ในทางการเมือง เช่น </a:t>
            </a:r>
            <a:r>
              <a:rPr lang="th-TH" sz="4800" b="0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การไม่ซื้อสิทธิ์ขายเสียง การไปใช้สิทธิ์เลือกตั้ง</a:t>
            </a:r>
            <a:endParaRPr lang="th-TH" sz="4800" b="0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941958" y="3061254"/>
            <a:ext cx="6546573" cy="17625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ประชาธิปไตย คือ ระบอบการปกครองที่ถือมติประชาชนเป็นส่วนใหญ่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วิทยาลัยการอาชีพขุนหาญ ได้ทำการเลือกตั้ง นายกองค์การวิชาชีพฯและคณ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0" y="4213900"/>
            <a:ext cx="3976565" cy="23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27205" y="300335"/>
            <a:ext cx="6877204" cy="163121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คุณธรรมในการปฏิบัติตนเป็นพลเมืองดี</a:t>
            </a:r>
          </a:p>
          <a:p>
            <a:pPr algn="ctr"/>
            <a:r>
              <a:rPr lang="th-TH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ควรยึดหลักคุณธรรม 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ประการ</a:t>
            </a:r>
            <a:endParaRPr lang="th-TH" sz="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25455" y="2209800"/>
            <a:ext cx="24257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คารว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25455" y="3071098"/>
            <a:ext cx="80391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การเคารพซึ่งกันและกันของบุคลที่อยู่ร่วมกันในสังคม เช่น </a:t>
            </a:r>
            <a:r>
              <a:rPr lang="th-TH" sz="4000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เคารพและเทิดทูนสถาบันชาติ ศาสนา พระมหากษัตริย์ เคารพพ่อแม่ ครูอาจารย์ เคารพกฎระเบียบของสังคม</a:t>
            </a:r>
            <a:endParaRPr lang="en-US" sz="4000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ohoh: เรื่องที่ 2 การยึดมั่นในศาสน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66" y="1931551"/>
            <a:ext cx="2670268" cy="26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41255" y="330200"/>
            <a:ext cx="3927546" cy="850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</a:t>
            </a:r>
            <a:r>
              <a:rPr lang="th-TH" sz="4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คารว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003355" y="1498600"/>
            <a:ext cx="3927546" cy="8509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การแสดงความเคารพ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4" name="Picture 2" descr="สัมมาคารวะ - เว็บไซต์เพื่อการศึกษ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651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การไหว้ระดับที่ 3 ไหว้บุคคลทั่วๆไป - มารยาทในการไหว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298650"/>
            <a:ext cx="2773363" cy="31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SSC Social 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07474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012755" y="850900"/>
            <a:ext cx="24257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สามัคคีธรรม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27155" y="2016998"/>
            <a:ext cx="7953445" cy="16660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4000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การช่วยเหลือซึ่งกันและกัน มีความเสียสละ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และร่วมแรงร่วมใจกัน เพื่อให้เกิดประโยชน์ต่อส่วนรวม</a:t>
            </a:r>
            <a:endParaRPr lang="en-US" sz="4000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0" name="Picture 2" descr="นิทานก่อนนอน เรื่อง ความสามัคคีของนกกระจาบ (ภาคแยกของนิทานเรื่อง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43" y="3894382"/>
            <a:ext cx="3020857" cy="26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441255" y="330200"/>
            <a:ext cx="3927546" cy="850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สามัคคีธรรม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079554" y="1473200"/>
            <a:ext cx="4270445" cy="8509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การทำงานร่วมกันในชุมชน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 descr="วันเด็กรุ่งอรุณ วันแห่งการเรียนรู้เรื่องการให้ – โรงเรียนรุ่งอรุ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75" y="2855913"/>
            <a:ext cx="5124525" cy="309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สัปดาห์กีฬาสีมัธยม : เวทีแสดงพลังและศักยภาพของพี่ชั้น ม.๖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473200"/>
            <a:ext cx="45815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203254" y="520700"/>
            <a:ext cx="2949645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ปัญญาธรรม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8855" y="1498600"/>
            <a:ext cx="7089846" cy="3543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การขยันหมั่นเพียรในการศึกษาเล่าเรียน </a:t>
            </a:r>
          </a:p>
          <a:p>
            <a:pPr algn="just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การแสดงความคิดเห็นในเรื่องต่าง ๆ </a:t>
            </a:r>
          </a:p>
          <a:p>
            <a:pPr algn="just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โดยใช้เหตุผล และยอมรับฟังความคิดเห็น</a:t>
            </a:r>
          </a:p>
          <a:p>
            <a:pPr algn="just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ของผู้อื่น</a:t>
            </a:r>
            <a:endParaRPr lang="en-US" sz="4800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362" name="Picture 2" descr="สมาธิต่างๆ ที่เราได้ทำกันขึ้นเหล่านี้ ล้วนแต่เป็นหนทาง แนวทางที่จ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99" y="1308100"/>
            <a:ext cx="4203702" cy="41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441255" y="330200"/>
            <a:ext cx="3927546" cy="850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ปัญญาธรรม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451" y="1840294"/>
            <a:ext cx="4515049" cy="354888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77" y="1840294"/>
            <a:ext cx="4515049" cy="37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965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228655" y="647700"/>
            <a:ext cx="2886146" cy="596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สรุปการเรียนรู้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28655" y="1778000"/>
            <a:ext cx="10252145" cy="2451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h-TH" sz="4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การที่ทุกคนปฏิบัติตนโดยยึดหลัก</a:t>
            </a:r>
            <a:r>
              <a:rPr lang="th-TH" sz="44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คารว</a:t>
            </a:r>
            <a:r>
              <a:rPr lang="th-TH" sz="4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 สามัคคีธรรม และปัญญาธรรม ย่อมมีเหตุผลในการดำเนินชีวิต จะช่วยลดปัญหาความขัดแย้งในสังคม และอยู่ร่วมกันในสังคมอย่างมีความสุข</a:t>
            </a:r>
            <a:endParaRPr lang="en-US" sz="4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ปุ่มปฏิบัติการ: ไปข้างหน้าหรือถัดไป 6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9969500" y="6269818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8454" y="927100"/>
            <a:ext cx="10493446" cy="5143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h-TH" sz="4000" b="1" u="sng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นักเรียนทำแบบฝึกหัดโดยการเขียนลงสมุด หรือปริ้นออกมาเขียนได้โดยทำตามโจทย์ที่กำหนดให้จำนวน </a:t>
            </a:r>
            <a:r>
              <a:rPr lang="en-US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 ดังนี้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ประชาธิปไตยมีกี่สถานะ</a:t>
            </a:r>
          </a:p>
          <a:p>
            <a:pPr algn="just"/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4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ยกตัวอย่างประชาธิปไตยในวิถีชีวิตมา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</a:t>
            </a:r>
          </a:p>
          <a:p>
            <a:pPr algn="just"/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</a:t>
            </a:r>
            <a:r>
              <a:rPr lang="th-TH" sz="4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</a:t>
            </a:r>
            <a:endParaRPr lang="en-US" sz="4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ปุ่มปฏิบัติการ: ไปข้างหน้าหรือถัดไป 6">
            <a:hlinkClick r:id="" action="ppaction://hlinkshowjump?jump=nextslide" highlightClick="1"/>
          </p:cNvPr>
          <p:cNvSpPr/>
          <p:nvPr/>
        </p:nvSpPr>
        <p:spPr>
          <a:xfrm>
            <a:off x="10985500" y="6269818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581454" y="177800"/>
            <a:ext cx="3394146" cy="596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แบบฝึกหัดท้ายบท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3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40058" y="694035"/>
            <a:ext cx="4718142" cy="52014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1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STEP 1</a:t>
            </a:r>
          </a:p>
          <a:p>
            <a:r>
              <a:rPr lang="en-US" sz="16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QUIZ</a:t>
            </a:r>
            <a:endParaRPr lang="th-TH" sz="1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1099800" y="6096000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ปุ่มปฏิบัติการ: ย้อนกลับหรือก่อนหน้า 3">
            <a:hlinkClick r:id="" action="ppaction://hlinkshowjump?jump=previousslide" highlightClick="1"/>
          </p:cNvPr>
          <p:cNvSpPr/>
          <p:nvPr/>
        </p:nvSpPr>
        <p:spPr>
          <a:xfrm>
            <a:off x="10134600" y="6096000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99822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23854" y="1142999"/>
            <a:ext cx="10493446" cy="3985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การปฏิบัติตนเป็นสมาชิกที่ดีของชุมชนได้อย่างไร</a:t>
            </a:r>
          </a:p>
          <a:p>
            <a:pPr algn="just"/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4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ยกตัวอย่างการเข้าร่วมกิจกรรมประชาธิปไตยในชุมชนมา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</a:t>
            </a:r>
          </a:p>
          <a:p>
            <a:pPr algn="just"/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</a:t>
            </a:r>
            <a:r>
              <a:rPr lang="th-TH" sz="4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</a:t>
            </a:r>
            <a:endParaRPr lang="en-US" sz="4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ปุ่มปฏิบัติการ: ไปข้างหน้าหรือถัดไป 6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679754" y="254000"/>
            <a:ext cx="4981646" cy="596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แบบฝึกหัดท้ายบท(ส่วนต่อ)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2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99822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23854" y="1142999"/>
            <a:ext cx="10493446" cy="3985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คารว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 หมายความว่าอย่างไร</a:t>
            </a:r>
            <a:endParaRPr lang="en-US" sz="4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4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การขยันหมั่นเพียรในการเรียน ตรงกับหลักธรรมในใด</a:t>
            </a:r>
            <a:r>
              <a:rPr lang="th-TH" sz="4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</a:t>
            </a:r>
            <a:r>
              <a:rPr lang="th-TH" sz="4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</a:t>
            </a:r>
            <a:endParaRPr lang="en-US" sz="4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ปุ่มปฏิบัติการ: ไปข้างหน้าหรือถัดไป 6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768654" y="203200"/>
            <a:ext cx="4981646" cy="596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แบบฝึกหัดท้ายบท(ส่วนต่อ)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65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ปุ่มปฏิบัติการ: หน้าแรก 3">
            <a:hlinkClick r:id="" action="ppaction://hlinkshowjump?jump=firstslide" highlightClick="1"/>
          </p:cNvPr>
          <p:cNvSpPr/>
          <p:nvPr/>
        </p:nvSpPr>
        <p:spPr>
          <a:xfrm>
            <a:off x="10160000" y="6198108"/>
            <a:ext cx="787400" cy="495300"/>
          </a:xfrm>
          <a:prstGeom prst="actionButtonHom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74749" y="2129135"/>
            <a:ext cx="54425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ขอให้นักเรียนที่รักทุกคน</a:t>
            </a:r>
          </a:p>
          <a:p>
            <a:pPr algn="ctr"/>
            <a:r>
              <a:rPr lang="th-TH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ทำการใดให้ลุล่วงไปด้วยดีครับ </a:t>
            </a:r>
            <a:endParaRPr lang="th-TH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ปุ่มปฏิบัติการ: สิ้นสุด 6">
            <a:hlinkClick r:id="" action="ppaction://hlinkshowjump?jump=endshow" highlightClick="1"/>
          </p:cNvPr>
          <p:cNvSpPr/>
          <p:nvPr/>
        </p:nvSpPr>
        <p:spPr>
          <a:xfrm>
            <a:off x="11188700" y="6198108"/>
            <a:ext cx="749300" cy="495300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98238" y="871835"/>
            <a:ext cx="87639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นักเรียนมีอายุกี่ปีถึงจะมีสิทธิ์เลือกตั้งได้</a:t>
            </a:r>
            <a:endParaRPr lang="th-TH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244600" y="2070100"/>
            <a:ext cx="3556000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 อายุ 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715000" y="2070100"/>
            <a:ext cx="3556000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อายุ 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244600" y="3797300"/>
            <a:ext cx="3556000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อายุ 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เตรียมพร้อมกันหรือยัง กับการลงคะแนนเลือกตั้งแบบอิเล็กทรอนิกส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606800"/>
            <a:ext cx="3200400" cy="258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ปุ่มปฏิบัติการ: ย้อนกลับหรือก่อนหน้า 8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ปุ่มปฏิบัติการ: ไปข้างหน้าหรือถัดไป 9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50938" y="131108"/>
            <a:ext cx="67281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นายกรัฐมนตรีท่านปัจจุบัน</a:t>
            </a:r>
          </a:p>
          <a:p>
            <a:r>
              <a:rPr lang="th-TH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เป็นนายกรัฐมนตรีลำดับที่เท่าไร</a:t>
            </a:r>
            <a:endParaRPr lang="th-TH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240557" y="2082800"/>
            <a:ext cx="3556000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 ลำดับที่ 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240557" y="3721099"/>
            <a:ext cx="3556000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ลำดับที่ 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240557" y="5264149"/>
            <a:ext cx="3556000" cy="125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ลำดับที่ </a:t>
            </a:r>
            <a:r>
              <a:rPr lang="en-US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ไฟล์:Vladimir Putin meeting Prayut Chan-o-cha (2016-05-19)-0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178048"/>
            <a:ext cx="3476625" cy="39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ปุ่มปฏิบัติการ: ไปข้างหน้าหรือถัดไป 7">
            <a:hlinkClick r:id="" action="ppaction://hlinkshowjump?jump=nextslide" highlightClick="1"/>
          </p:cNvPr>
          <p:cNvSpPr/>
          <p:nvPr/>
        </p:nvSpPr>
        <p:spPr>
          <a:xfrm>
            <a:off x="11061700" y="6220458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ปุ่มปฏิบัติการ: ย้อนกลับหรือก่อนหน้า 8">
            <a:hlinkClick r:id="" action="ppaction://hlinkshowjump?jump=previousslide" highlightClick="1"/>
          </p:cNvPr>
          <p:cNvSpPr/>
          <p:nvPr/>
        </p:nvSpPr>
        <p:spPr>
          <a:xfrm>
            <a:off x="10172700" y="6220458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จิตวิทยาสำหรับครู: แบบทดสอบกลุ่มพัฒนากา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8" y="2641258"/>
            <a:ext cx="3104790" cy="307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คำบรรยายภาพแบบสี่เหลี่ยม 1"/>
          <p:cNvSpPr/>
          <p:nvPr/>
        </p:nvSpPr>
        <p:spPr>
          <a:xfrm>
            <a:off x="3601898" y="1231558"/>
            <a:ext cx="4724400" cy="12446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เฉลยพร้อมกันนะครับ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ปุ่มปฏิบัติการ: ย้อนกลับหรือก่อนหน้า 3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01438" y="1147286"/>
            <a:ext cx="87639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นักเรียนมีอายุกี่ปีถึงจะมีสิทธิ์เลือกตั้งได้</a:t>
            </a:r>
            <a:endParaRPr lang="th-TH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4916759" y="2255798"/>
            <a:ext cx="726893" cy="11859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502206" y="3788212"/>
            <a:ext cx="3556000" cy="850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 อายุ </a:t>
            </a:r>
            <a:r>
              <a:rPr lang="en-US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ปุ่มปฏิบัติการ: ย้อนกลับหรือก่อนหน้า 4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ปุ่มปฏิบัติการ: ไปข้างหน้าหรือถัดไป 5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27" y="523917"/>
            <a:ext cx="7474344" cy="2578832"/>
          </a:xfrm>
          <a:prstGeom prst="rect">
            <a:avLst/>
          </a:prstGeom>
        </p:spPr>
      </p:pic>
      <p:sp>
        <p:nvSpPr>
          <p:cNvPr id="4" name="ลูกศรลง 3"/>
          <p:cNvSpPr/>
          <p:nvPr/>
        </p:nvSpPr>
        <p:spPr>
          <a:xfrm>
            <a:off x="5427752" y="2611398"/>
            <a:ext cx="726893" cy="11859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013198" y="3932930"/>
            <a:ext cx="3429002" cy="10327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ลำดับที่ </a:t>
            </a:r>
            <a:r>
              <a:rPr lang="en-US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ปุ่มปฏิบัติการ: ไปข้างหน้าหรือถัดไป 6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83709" y="2789535"/>
            <a:ext cx="58208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การปฏิบัติตนเป็นพลเมืองดี</a:t>
            </a:r>
          </a:p>
          <a:p>
            <a:pPr algn="ctr"/>
            <a:r>
              <a:rPr lang="th-TH" sz="6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ตามวิถีประชาธิปไตย</a:t>
            </a:r>
            <a:endParaRPr lang="th-TH" sz="60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482821" y="673775"/>
            <a:ext cx="3022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2805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ปุ่มปฏิบัติการ: ย้อนกลับหรือก่อนหน้า 1">
            <a:hlinkClick r:id="" action="ppaction://hlinkshowjump?jump=previousslide" highlightClick="1"/>
          </p:cNvPr>
          <p:cNvSpPr/>
          <p:nvPr/>
        </p:nvSpPr>
        <p:spPr>
          <a:xfrm>
            <a:off x="10007600" y="6195101"/>
            <a:ext cx="685800" cy="3820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ปุ่มปฏิบัติการ: ไปข้างหน้าหรือถัดไป 2">
            <a:hlinkClick r:id="" action="ppaction://hlinkshowjump?jump=nextslide" highlightClick="1"/>
          </p:cNvPr>
          <p:cNvSpPr/>
          <p:nvPr/>
        </p:nvSpPr>
        <p:spPr>
          <a:xfrm>
            <a:off x="10985500" y="6195101"/>
            <a:ext cx="622300" cy="38201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5231" y="2764135"/>
            <a:ext cx="499686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ประชาธิปไตยมี </a:t>
            </a:r>
            <a:r>
              <a:rPr lang="en-US" sz="4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สถานะ ได้แก่</a:t>
            </a:r>
            <a:endParaRPr lang="th-TH" sz="4400" b="1" cap="none" spc="0" dirty="0">
              <a:ln w="0"/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70831" y="929234"/>
            <a:ext cx="390466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th-TH" sz="4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ประชาธิปไตยใน</a:t>
            </a:r>
            <a:r>
              <a:rPr lang="th-TH" sz="4400" b="1" u="sng" dirty="0" smtClean="0">
                <a:ln w="0"/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วิถี</a:t>
            </a:r>
            <a:r>
              <a:rPr lang="th-TH" sz="4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</a:t>
            </a:r>
            <a:endParaRPr lang="th-TH" sz="4400" b="1" cap="none" spc="0" dirty="0">
              <a:ln w="0"/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70831" y="4859635"/>
            <a:ext cx="503496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th-TH" sz="4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ประชาธิปไตยในวิถีทางการเมือง</a:t>
            </a:r>
            <a:endParaRPr lang="th-TH" sz="4400" b="1" cap="none" spc="0" dirty="0">
              <a:ln w="0"/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หักมุม 11"/>
          <p:cNvCxnSpPr/>
          <p:nvPr/>
        </p:nvCxnSpPr>
        <p:spPr>
          <a:xfrm flipV="1">
            <a:off x="5372100" y="1704678"/>
            <a:ext cx="416215" cy="1320056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หักมุม 13"/>
          <p:cNvCxnSpPr/>
          <p:nvPr/>
        </p:nvCxnSpPr>
        <p:spPr>
          <a:xfrm rot="16200000" flipH="1">
            <a:off x="4709071" y="3898156"/>
            <a:ext cx="1326059" cy="596900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6479055" y="2586590"/>
            <a:ext cx="5314276" cy="212365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วิถี หมายถึง </a:t>
            </a:r>
            <a:r>
              <a:rPr lang="th-TH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สาย แนว ถนน ทาง </a:t>
            </a:r>
            <a:endParaRPr lang="th-TH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มัก</a:t>
            </a:r>
            <a:r>
              <a:rPr lang="th-TH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ใช้ประกอบ</a:t>
            </a:r>
            <a:r>
              <a:rPr lang="th-TH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กับคำอื่น </a:t>
            </a:r>
          </a:p>
          <a:p>
            <a:pPr algn="ctr"/>
            <a:r>
              <a:rPr lang="th-TH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th-TH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4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วิถีท</a:t>
            </a:r>
            <a:r>
              <a:rPr lang="th-TH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าง </a:t>
            </a:r>
            <a:r>
              <a:rPr lang="th-TH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วิถีชีวิต บาทวิถี</a:t>
            </a:r>
          </a:p>
        </p:txBody>
      </p:sp>
      <p:pic>
        <p:nvPicPr>
          <p:cNvPr id="7170" name="Picture 2" descr="หน่วยการเรียนรู้ที่ 1 ประชาธิปไตยสู่ความเป็นพลเมือง - Kru Rim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94" y="145733"/>
            <a:ext cx="3268484" cy="233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สีเหลืองเขีย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ันเงา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487</Words>
  <Application>Microsoft Office PowerPoint</Application>
  <PresentationFormat>แบบจอกว้าง</PresentationFormat>
  <Paragraphs>69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9" baseType="lpstr">
      <vt:lpstr>Arial</vt:lpstr>
      <vt:lpstr>Cordia New</vt:lpstr>
      <vt:lpstr>IrisUPC</vt:lpstr>
      <vt:lpstr>TH SarabunPSK</vt:lpstr>
      <vt:lpstr>Trebuchet MS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WIN8.1</dc:creator>
  <cp:lastModifiedBy>WIN8.1</cp:lastModifiedBy>
  <cp:revision>26</cp:revision>
  <dcterms:created xsi:type="dcterms:W3CDTF">2020-05-28T06:05:14Z</dcterms:created>
  <dcterms:modified xsi:type="dcterms:W3CDTF">2020-05-28T10:09:56Z</dcterms:modified>
</cp:coreProperties>
</file>