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443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5431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245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45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19941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3360533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5777916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647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15207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803220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495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008B37B-DEC2-40EB-96E8-EF7E432CD47D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14A95E5-1AAD-4FA3-ACF9-39CAB9B4ABFC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766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การ์ตูนครู การ์ตูนผู้หญิง, ภาพประกอบ, ตัวการ์ตูน, คนภาพประกอบภาพ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53" y="2926586"/>
            <a:ext cx="3764119" cy="3931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845972" y="538986"/>
            <a:ext cx="9144000" cy="2976946"/>
          </a:xfrm>
        </p:spPr>
        <p:txBody>
          <a:bodyPr>
            <a:normAutofit fontScale="90000"/>
          </a:bodyPr>
          <a:lstStyle/>
          <a:p>
            <a:r>
              <a:rPr lang="th-TH" sz="4900" b="1" dirty="0" smtClean="0"/>
              <a:t>สวัสดีค่ะนักเรียนที่น่ารักของคุณครู</a:t>
            </a:r>
            <a:br>
              <a:rPr lang="th-TH" sz="4900" b="1" dirty="0" smtClean="0"/>
            </a:br>
            <a:r>
              <a:rPr lang="th-TH" sz="4900" b="1" dirty="0" smtClean="0"/>
              <a:t>วันนี้พวกเราจะได้พบกับความสนุกสุด</a:t>
            </a:r>
            <a:r>
              <a:rPr lang="th-TH" sz="4900" b="1" dirty="0" smtClean="0"/>
              <a:t>หรรษากับ</a:t>
            </a:r>
            <a:br>
              <a:rPr lang="th-TH" sz="4900" b="1" dirty="0" smtClean="0"/>
            </a:br>
            <a:r>
              <a:rPr lang="th-TH" sz="4900" b="1" dirty="0" smtClean="0"/>
              <a:t>สนุกคิดไปกับคณิต</a:t>
            </a: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>
          <a:xfrm>
            <a:off x="2064913" y="2537138"/>
            <a:ext cx="9144000" cy="3567448"/>
          </a:xfrm>
        </p:spPr>
        <p:txBody>
          <a:bodyPr>
            <a:normAutofit fontScale="92500" lnSpcReduction="10000"/>
          </a:bodyPr>
          <a:lstStyle/>
          <a:p>
            <a:endParaRPr lang="en-US" sz="3200" b="1" dirty="0" smtClean="0">
              <a:cs typeface="+mj-cs"/>
            </a:endParaRPr>
          </a:p>
          <a:p>
            <a:r>
              <a:rPr lang="en-US" sz="3200" b="1" dirty="0" smtClean="0">
                <a:cs typeface="+mj-cs"/>
              </a:rPr>
              <a:t>By</a:t>
            </a:r>
            <a:endParaRPr lang="en-US" sz="3200" b="1" dirty="0" smtClean="0">
              <a:cs typeface="+mj-cs"/>
            </a:endParaRPr>
          </a:p>
          <a:p>
            <a:r>
              <a:rPr lang="th-TH" sz="3200" b="1" dirty="0" smtClean="0">
                <a:cs typeface="+mj-cs"/>
              </a:rPr>
              <a:t>ครูโก้ </a:t>
            </a:r>
            <a:endParaRPr lang="th-TH" sz="3200" b="1" dirty="0" smtClean="0">
              <a:cs typeface="+mj-cs"/>
            </a:endParaRPr>
          </a:p>
          <a:p>
            <a:r>
              <a:rPr lang="th-TH" sz="3200" b="1" dirty="0" smtClean="0">
                <a:cs typeface="+mj-cs"/>
              </a:rPr>
              <a:t> </a:t>
            </a:r>
            <a:r>
              <a:rPr lang="th-TH" sz="3200" b="1" dirty="0" smtClean="0">
                <a:cs typeface="+mj-cs"/>
              </a:rPr>
              <a:t>( </a:t>
            </a:r>
            <a:r>
              <a:rPr lang="th-TH" sz="3200" b="1" dirty="0" smtClean="0">
                <a:cs typeface="+mj-cs"/>
              </a:rPr>
              <a:t>นางสาว</a:t>
            </a:r>
            <a:r>
              <a:rPr lang="th-TH" sz="3200" b="1" dirty="0" err="1" smtClean="0">
                <a:cs typeface="+mj-cs"/>
              </a:rPr>
              <a:t>นวภัสร์</a:t>
            </a:r>
            <a:r>
              <a:rPr lang="th-TH" sz="3200" b="1" dirty="0" smtClean="0">
                <a:cs typeface="+mj-cs"/>
              </a:rPr>
              <a:t>  </a:t>
            </a:r>
            <a:r>
              <a:rPr lang="th-TH" sz="3200" b="1" dirty="0" smtClean="0">
                <a:cs typeface="+mj-cs"/>
              </a:rPr>
              <a:t>ปลิงกระ</a:t>
            </a:r>
            <a:r>
              <a:rPr lang="th-TH" sz="3200" b="1" dirty="0" err="1" smtClean="0">
                <a:cs typeface="+mj-cs"/>
              </a:rPr>
              <a:t>โทก</a:t>
            </a:r>
            <a:r>
              <a:rPr lang="th-TH" sz="3200" b="1" dirty="0" smtClean="0">
                <a:cs typeface="+mj-cs"/>
              </a:rPr>
              <a:t> </a:t>
            </a:r>
            <a:r>
              <a:rPr lang="th-TH" sz="3200" b="1" dirty="0" smtClean="0">
                <a:cs typeface="+mj-cs"/>
              </a:rPr>
              <a:t>)</a:t>
            </a:r>
          </a:p>
          <a:p>
            <a:r>
              <a:rPr lang="th-TH" sz="3200" b="1" dirty="0" smtClean="0">
                <a:cs typeface="+mj-cs"/>
              </a:rPr>
              <a:t>โรงเรียน</a:t>
            </a:r>
            <a:r>
              <a:rPr lang="th-TH" sz="3200" b="1" dirty="0">
                <a:cs typeface="+mj-cs"/>
              </a:rPr>
              <a:t>วัดยายร่ม (</a:t>
            </a:r>
            <a:r>
              <a:rPr lang="th-TH" sz="3200" b="1" dirty="0" err="1">
                <a:cs typeface="+mj-cs"/>
              </a:rPr>
              <a:t>วัฒนราษฎร์</a:t>
            </a:r>
            <a:r>
              <a:rPr lang="th-TH" sz="3200" b="1" dirty="0">
                <a:cs typeface="+mj-cs"/>
              </a:rPr>
              <a:t>รังสรรค์)</a:t>
            </a:r>
            <a:endParaRPr lang="en-US" sz="3200" b="1" dirty="0">
              <a:cs typeface="+mj-cs"/>
            </a:endParaRPr>
          </a:p>
          <a:p>
            <a:r>
              <a:rPr lang="th-TH" sz="3200" b="1" dirty="0">
                <a:cs typeface="+mj-cs"/>
              </a:rPr>
              <a:t>สำนักงานเขตจอมทอง</a:t>
            </a:r>
            <a:endParaRPr lang="en-US" sz="3200" b="1" dirty="0">
              <a:cs typeface="+mj-cs"/>
            </a:endParaRPr>
          </a:p>
          <a:p>
            <a:r>
              <a:rPr lang="th-TH" sz="3200" b="1" dirty="0">
                <a:cs typeface="+mj-cs"/>
              </a:rPr>
              <a:t>กรุงเทพมหานคร</a:t>
            </a:r>
            <a:endParaRPr lang="en-US" sz="3200" b="1" dirty="0">
              <a:cs typeface="+mj-cs"/>
            </a:endParaRPr>
          </a:p>
          <a:p>
            <a:endParaRPr lang="th-TH" sz="3200" b="1" dirty="0">
              <a:cs typeface="+mj-cs"/>
            </a:endParaRPr>
          </a:p>
        </p:txBody>
      </p:sp>
      <p:sp>
        <p:nvSpPr>
          <p:cNvPr id="5" name="AutoShape 4" descr="การ์ตูนครู การ์ตูนผู้หญิง, ภาพประกอบ, ตัวการ์ตูน, คนภาพประกอบภาพ ...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899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th-TH" sz="3200" b="1" dirty="0" smtClean="0"/>
              <a:t>                      ให้</a:t>
            </a:r>
            <a:r>
              <a:rPr lang="th-TH" sz="3200" b="1" dirty="0"/>
              <a:t>นักเรียนเติมจำนวนเป็นตัวเลขอา</a:t>
            </a:r>
            <a:r>
              <a:rPr lang="th-TH" sz="3200" b="1" dirty="0" err="1"/>
              <a:t>รบิก</a:t>
            </a:r>
            <a:r>
              <a:rPr lang="th-TH" sz="3200" b="1" dirty="0"/>
              <a:t>   ตัวเลข</a:t>
            </a:r>
            <a:r>
              <a:rPr lang="th-TH" sz="3200" b="1" dirty="0" smtClean="0"/>
              <a:t>ไทย</a:t>
            </a:r>
            <a:br>
              <a:rPr lang="th-TH" sz="3200" b="1" dirty="0" smtClean="0"/>
            </a:br>
            <a:r>
              <a:rPr lang="th-TH" sz="3200" b="1" dirty="0"/>
              <a:t> </a:t>
            </a:r>
            <a:r>
              <a:rPr lang="th-TH" sz="3200" b="1" dirty="0" smtClean="0"/>
              <a:t>                 </a:t>
            </a:r>
            <a:r>
              <a:rPr lang="th-TH" sz="3200" b="1" dirty="0"/>
              <a:t>และ</a:t>
            </a:r>
            <a:r>
              <a:rPr lang="th-TH" sz="3200" b="1" dirty="0" smtClean="0"/>
              <a:t>ตัวหนังสือให้</a:t>
            </a:r>
            <a:r>
              <a:rPr lang="th-TH" sz="3200" b="1" dirty="0"/>
              <a:t>ตรงกับจำนวนที่แสดงนี้</a:t>
            </a:r>
            <a:br>
              <a:rPr lang="th-TH" sz="3200" b="1" dirty="0"/>
            </a:br>
            <a:endParaRPr lang="th-TH" sz="3200" dirty="0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35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h-TH" b="1" dirty="0" smtClean="0">
              <a:cs typeface="+mj-cs"/>
            </a:endParaRPr>
          </a:p>
          <a:p>
            <a:pPr marL="0" indent="0">
              <a:buNone/>
            </a:pPr>
            <a:r>
              <a:rPr lang="th-TH" sz="3600" b="1" dirty="0" smtClean="0">
                <a:cs typeface="+mj-cs"/>
              </a:rPr>
              <a:t>๓.</a:t>
            </a:r>
            <a:endParaRPr lang="th-TH" sz="3600" b="1" dirty="0">
              <a:cs typeface="+mj-cs"/>
            </a:endParaRPr>
          </a:p>
          <a:p>
            <a:endParaRPr lang="th-TH" b="1" dirty="0" smtClean="0">
              <a:cs typeface="+mj-cs"/>
            </a:endParaRPr>
          </a:p>
          <a:p>
            <a:endParaRPr lang="th-TH" b="1" dirty="0">
              <a:cs typeface="+mj-cs"/>
            </a:endParaRPr>
          </a:p>
          <a:p>
            <a:endParaRPr lang="th-TH" b="1" dirty="0" smtClean="0">
              <a:cs typeface="+mj-cs"/>
            </a:endParaRPr>
          </a:p>
          <a:p>
            <a:pPr marL="0" indent="0">
              <a:buNone/>
            </a:pPr>
            <a:endParaRPr lang="th-TH" b="1" dirty="0">
              <a:cs typeface="+mj-cs"/>
            </a:endParaRPr>
          </a:p>
          <a:p>
            <a:endParaRPr lang="th-TH" b="1" dirty="0" smtClean="0">
              <a:cs typeface="+mj-cs"/>
            </a:endParaRPr>
          </a:p>
          <a:p>
            <a:pPr marL="0" indent="0">
              <a:buNone/>
            </a:pPr>
            <a:r>
              <a:rPr lang="th-TH" sz="2800" b="1" dirty="0" smtClean="0">
                <a:cs typeface="+mj-cs"/>
              </a:rPr>
              <a:t>                 ตัวเลข</a:t>
            </a:r>
            <a:r>
              <a:rPr lang="th-TH" sz="2800" b="1" dirty="0" err="1">
                <a:cs typeface="+mj-cs"/>
              </a:rPr>
              <a:t>อารบิก</a:t>
            </a:r>
            <a:r>
              <a:rPr lang="th-TH" sz="2800" b="1" dirty="0">
                <a:solidFill>
                  <a:srgbClr val="FF0000"/>
                </a:solidFill>
                <a:cs typeface="+mj-cs"/>
              </a:rPr>
              <a:t>.......................      </a:t>
            </a:r>
            <a:r>
              <a:rPr lang="th-TH" sz="2800" b="1" dirty="0">
                <a:cs typeface="+mj-cs"/>
              </a:rPr>
              <a:t>ตัวเลขไทย</a:t>
            </a:r>
            <a:r>
              <a:rPr lang="th-TH" sz="2800" b="1" dirty="0">
                <a:solidFill>
                  <a:srgbClr val="FF0000"/>
                </a:solidFill>
                <a:cs typeface="+mj-cs"/>
              </a:rPr>
              <a:t>...................    </a:t>
            </a:r>
            <a:r>
              <a:rPr lang="th-TH" sz="2800" b="1" dirty="0">
                <a:cs typeface="+mj-cs"/>
              </a:rPr>
              <a:t>ตัวหนังสือ</a:t>
            </a:r>
            <a:r>
              <a:rPr lang="th-TH" sz="2800" b="1" dirty="0">
                <a:solidFill>
                  <a:srgbClr val="FF0000"/>
                </a:solidFill>
                <a:cs typeface="+mj-cs"/>
              </a:rPr>
              <a:t>...........................</a:t>
            </a:r>
          </a:p>
        </p:txBody>
      </p:sp>
      <p:pic>
        <p:nvPicPr>
          <p:cNvPr id="5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110" y="236904"/>
            <a:ext cx="2086376" cy="158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รูปภาพ 5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2876771" y="2769085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รูปภาพ 6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3612002" y="277259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รูปภาพ 7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4304531" y="2796721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รูปภาพ 8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4975974" y="2771775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รูปภาพ 9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5668503" y="2771775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รูปภาพ 10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6350489" y="2752946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รูปภาพ 11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7032475" y="2748564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รูปภาพ 12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7686842" y="274418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รูปภาพ 13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8368828" y="2724150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รูปภาพ 14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9131678" y="2676525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9003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3600" b="1" dirty="0" smtClean="0"/>
              <a:t>              ให้</a:t>
            </a:r>
            <a:r>
              <a:rPr lang="th-TH" sz="3600" b="1" dirty="0"/>
              <a:t>นักเรียนเติมจำนวนเป็นตัวเลขอา</a:t>
            </a:r>
            <a:r>
              <a:rPr lang="th-TH" sz="3600" b="1" dirty="0" err="1"/>
              <a:t>รบิก</a:t>
            </a:r>
            <a:r>
              <a:rPr lang="th-TH" sz="3600" b="1" dirty="0"/>
              <a:t> </a:t>
            </a:r>
            <a:r>
              <a:rPr lang="th-TH" sz="3600" b="1" dirty="0" smtClean="0"/>
              <a:t/>
            </a:r>
            <a:br>
              <a:rPr lang="th-TH" sz="3600" b="1" dirty="0" smtClean="0"/>
            </a:br>
            <a:r>
              <a:rPr lang="th-TH" sz="3600" b="1" dirty="0"/>
              <a:t> </a:t>
            </a:r>
            <a:r>
              <a:rPr lang="th-TH" sz="3600" b="1" dirty="0" smtClean="0"/>
              <a:t>             ตัวเลข</a:t>
            </a:r>
            <a:r>
              <a:rPr lang="th-TH" sz="3600" b="1" dirty="0"/>
              <a:t>ไทย  และ</a:t>
            </a:r>
            <a:r>
              <a:rPr lang="th-TH" sz="3600" b="1" dirty="0" smtClean="0"/>
              <a:t>ตัวหนังสือให้</a:t>
            </a:r>
            <a:r>
              <a:rPr lang="th-TH" sz="3600" b="1" dirty="0"/>
              <a:t>ตรงกับจำนวนที่แสดงนี้</a:t>
            </a:r>
            <a:br>
              <a:rPr lang="th-TH" sz="3600" b="1" dirty="0"/>
            </a:br>
            <a:endParaRPr lang="th-TH" sz="36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cs typeface="+mj-cs"/>
              </a:rPr>
              <a:t>๔.</a:t>
            </a:r>
            <a:endParaRPr lang="th-TH" sz="3600" b="1" dirty="0">
              <a:cs typeface="+mj-cs"/>
            </a:endParaRPr>
          </a:p>
        </p:txBody>
      </p:sp>
      <p:pic>
        <p:nvPicPr>
          <p:cNvPr id="4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45" y="334090"/>
            <a:ext cx="2086376" cy="158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รูปภาพ 4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2963149" y="2740228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รูปภาพ 5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2284466" y="2740228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รูปภาพ 6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7175363" y="2740228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รูปภาพ 7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3646801" y="2740228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รูปภาพ 8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4341131" y="2740228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รูปภาพ 9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5062809" y="2740228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รูปภาพ 10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5757139" y="2740228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รูปภาพ 11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6445131" y="2740228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รูปภาพ 12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7863819" y="2692603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รูปภาพ 13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8209886" y="2692603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รูปภาพ 14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8527946" y="2692603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รูปภาพ 15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8848167" y="2692603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รูปภาพ 16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9192073" y="2644978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สี่เหลี่ยมผืนผ้า 17"/>
          <p:cNvSpPr/>
          <p:nvPr/>
        </p:nvSpPr>
        <p:spPr>
          <a:xfrm>
            <a:off x="1403797" y="4826406"/>
            <a:ext cx="98523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/>
              <a:t> </a:t>
            </a:r>
            <a:r>
              <a:rPr lang="th-TH" b="1" dirty="0">
                <a:cs typeface="+mj-cs"/>
              </a:rPr>
              <a:t>ตัวเลข</a:t>
            </a:r>
            <a:r>
              <a:rPr lang="th-TH" b="1" dirty="0" err="1">
                <a:cs typeface="+mj-cs"/>
              </a:rPr>
              <a:t>อารบิก</a:t>
            </a:r>
            <a:r>
              <a:rPr lang="th-TH" b="1" dirty="0">
                <a:solidFill>
                  <a:srgbClr val="FF0000"/>
                </a:solidFill>
                <a:cs typeface="+mj-cs"/>
              </a:rPr>
              <a:t>.......................      </a:t>
            </a:r>
            <a:r>
              <a:rPr lang="th-TH" b="1" dirty="0">
                <a:cs typeface="+mj-cs"/>
              </a:rPr>
              <a:t>ตัวเลขไทย</a:t>
            </a:r>
            <a:r>
              <a:rPr lang="th-TH" sz="3600" b="1" dirty="0">
                <a:solidFill>
                  <a:srgbClr val="FF0000"/>
                </a:solidFill>
                <a:cs typeface="+mj-cs"/>
              </a:rPr>
              <a:t>...................    </a:t>
            </a:r>
            <a:r>
              <a:rPr lang="th-TH" b="1" dirty="0">
                <a:cs typeface="+mj-cs"/>
              </a:rPr>
              <a:t>ตัวหนังสือ</a:t>
            </a:r>
            <a:r>
              <a:rPr lang="th-TH" b="1" dirty="0">
                <a:solidFill>
                  <a:srgbClr val="FF0000"/>
                </a:solidFill>
                <a:cs typeface="+mj-cs"/>
              </a:rPr>
              <a:t>...........................</a:t>
            </a:r>
            <a:endParaRPr lang="th-TH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6510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3600" b="1" dirty="0" smtClean="0"/>
              <a:t>               ให้</a:t>
            </a:r>
            <a:r>
              <a:rPr lang="th-TH" sz="3600" b="1" dirty="0"/>
              <a:t>นักเรียนเติมจำนวนเป็นตัวเลขอา</a:t>
            </a:r>
            <a:r>
              <a:rPr lang="th-TH" sz="3600" b="1" dirty="0" err="1"/>
              <a:t>รบิก</a:t>
            </a:r>
            <a:r>
              <a:rPr lang="th-TH" sz="3600" b="1" dirty="0"/>
              <a:t> </a:t>
            </a:r>
            <a:r>
              <a:rPr lang="th-TH" sz="3600" b="1" dirty="0" smtClean="0"/>
              <a:t/>
            </a:r>
            <a:br>
              <a:rPr lang="th-TH" sz="3600" b="1" dirty="0" smtClean="0"/>
            </a:br>
            <a:r>
              <a:rPr lang="th-TH" sz="3600" b="1" dirty="0"/>
              <a:t> </a:t>
            </a:r>
            <a:r>
              <a:rPr lang="th-TH" sz="3600" b="1" dirty="0" smtClean="0"/>
              <a:t>              ตัวเลข</a:t>
            </a:r>
            <a:r>
              <a:rPr lang="th-TH" sz="3600" b="1" dirty="0"/>
              <a:t>ไทย  และ</a:t>
            </a:r>
            <a:r>
              <a:rPr lang="th-TH" sz="3600" b="1" dirty="0" smtClean="0"/>
              <a:t>ตัวหนังสือให้</a:t>
            </a:r>
            <a:r>
              <a:rPr lang="th-TH" sz="3600" b="1" dirty="0"/>
              <a:t>ตรงกับจำนวนที่แสดงนี้</a:t>
            </a:r>
            <a:br>
              <a:rPr lang="th-TH" sz="3600" b="1" dirty="0"/>
            </a:br>
            <a:endParaRPr lang="th-TH" sz="36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 smtClean="0">
                <a:cs typeface="+mj-cs"/>
              </a:rPr>
              <a:t>๕.</a:t>
            </a:r>
            <a:endParaRPr lang="th-TH" sz="3200" b="1" dirty="0">
              <a:cs typeface="+mj-cs"/>
            </a:endParaRPr>
          </a:p>
        </p:txBody>
      </p:sp>
      <p:pic>
        <p:nvPicPr>
          <p:cNvPr id="4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63" y="260911"/>
            <a:ext cx="2086376" cy="158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รูปภาพ 4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5529943" y="2829719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รูปภาพ 5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6363698" y="2782094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สี่เหลี่ยมผืนผ้า 6"/>
          <p:cNvSpPr/>
          <p:nvPr/>
        </p:nvSpPr>
        <p:spPr>
          <a:xfrm>
            <a:off x="1403797" y="4826406"/>
            <a:ext cx="98523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/>
              <a:t> </a:t>
            </a:r>
            <a:r>
              <a:rPr lang="th-TH" b="1" dirty="0">
                <a:cs typeface="+mj-cs"/>
              </a:rPr>
              <a:t>ตัวเลข</a:t>
            </a:r>
            <a:r>
              <a:rPr lang="th-TH" b="1" dirty="0" err="1">
                <a:cs typeface="+mj-cs"/>
              </a:rPr>
              <a:t>อารบิก</a:t>
            </a:r>
            <a:r>
              <a:rPr lang="th-TH" b="1" dirty="0">
                <a:solidFill>
                  <a:srgbClr val="FF0000"/>
                </a:solidFill>
                <a:cs typeface="+mj-cs"/>
              </a:rPr>
              <a:t>.......................      </a:t>
            </a:r>
            <a:r>
              <a:rPr lang="th-TH" b="1" dirty="0">
                <a:cs typeface="+mj-cs"/>
              </a:rPr>
              <a:t>ตัวเลขไทย</a:t>
            </a:r>
            <a:r>
              <a:rPr lang="th-TH" sz="3600" b="1" dirty="0">
                <a:solidFill>
                  <a:srgbClr val="FF0000"/>
                </a:solidFill>
                <a:cs typeface="+mj-cs"/>
              </a:rPr>
              <a:t>...................    </a:t>
            </a:r>
            <a:r>
              <a:rPr lang="th-TH" b="1" dirty="0">
                <a:cs typeface="+mj-cs"/>
              </a:rPr>
              <a:t>ตัวหนังสือ</a:t>
            </a:r>
            <a:r>
              <a:rPr lang="th-TH" b="1" dirty="0">
                <a:solidFill>
                  <a:srgbClr val="FF0000"/>
                </a:solidFill>
                <a:cs typeface="+mj-cs"/>
              </a:rPr>
              <a:t>...........................</a:t>
            </a:r>
            <a:endParaRPr lang="th-TH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43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4" name="Picture 6" descr="การ์ตูนครู การ์ตูนผู้หญิง, ภาพประกอบ, ตัวการ์ตูน, คนภาพประกอบภาพ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672" y="2256376"/>
            <a:ext cx="4012701" cy="4191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ชื่อเรื่อง 8"/>
          <p:cNvSpPr txBox="1">
            <a:spLocks/>
          </p:cNvSpPr>
          <p:nvPr/>
        </p:nvSpPr>
        <p:spPr>
          <a:xfrm>
            <a:off x="3026535" y="742983"/>
            <a:ext cx="8327265" cy="2463855"/>
          </a:xfrm>
          <a:prstGeom prst="cloudCallout">
            <a:avLst>
              <a:gd name="adj1" fmla="val -41336"/>
              <a:gd name="adj2" fmla="val 80151"/>
            </a:avLst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solidFill>
                  <a:srgbClr val="000000"/>
                </a:solidFill>
                <a:ea typeface="Calibri" panose="020F0502020204030204" pitchFamily="34" charset="0"/>
                <a:cs typeface="+mj-cs"/>
              </a:rPr>
              <a:t>นักเรียนกลับไปทบทวนบทเรียนที่เรียนไปวันนี้นะคะ......แล้วกลับมาพบกันใหม่....สนุกคิดไปกับคณิต </a:t>
            </a:r>
            <a:r>
              <a:rPr lang="en-US" sz="3200" b="1" dirty="0" smtClean="0">
                <a:solidFill>
                  <a:srgbClr val="000000"/>
                </a:solidFill>
                <a:ea typeface="Calibri" panose="020F0502020204030204" pitchFamily="34" charset="0"/>
                <a:cs typeface="+mj-cs"/>
              </a:rPr>
              <a:t>By </a:t>
            </a:r>
            <a:r>
              <a:rPr lang="th-TH" sz="3200" b="1" dirty="0" smtClean="0">
                <a:solidFill>
                  <a:srgbClr val="000000"/>
                </a:solidFill>
                <a:ea typeface="Calibri" panose="020F0502020204030204" pitchFamily="34" charset="0"/>
                <a:cs typeface="+mj-cs"/>
              </a:rPr>
              <a:t>ครูโก้ค่ะ</a:t>
            </a:r>
            <a:endParaRPr lang="en-US" sz="3200" dirty="0"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7412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/>
              <a:t>โดยวันนี้พี่กระรอกแสนน่ารักจะพานักเรียนไปเรียนรู้กันค่ะ</a:t>
            </a:r>
            <a:endParaRPr lang="th-TH" b="1" dirty="0"/>
          </a:p>
        </p:txBody>
      </p:sp>
      <p:sp>
        <p:nvSpPr>
          <p:cNvPr id="7" name="ตัวแทนเนื้อหา 6"/>
          <p:cNvSpPr>
            <a:spLocks noGrp="1"/>
          </p:cNvSpPr>
          <p:nvPr>
            <p:ph idx="1"/>
          </p:nvPr>
        </p:nvSpPr>
        <p:spPr>
          <a:xfrm>
            <a:off x="3786388" y="1295134"/>
            <a:ext cx="5215943" cy="1484333"/>
          </a:xfrm>
          <a:prstGeom prst="wedgeEllipseCallout">
            <a:avLst>
              <a:gd name="adj1" fmla="val -42400"/>
              <a:gd name="adj2" fmla="val 90641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th-TH" sz="3200" b="1" dirty="0" smtClean="0">
                <a:solidFill>
                  <a:srgbClr val="000000"/>
                </a:solidFill>
                <a:ea typeface="Calibri" panose="020F0502020204030204" pitchFamily="34" charset="0"/>
                <a:cs typeface="+mj-cs"/>
              </a:rPr>
              <a:t>สวัสดีครับน้องๆ ผมพี่กระรอกแสนน่ารัก</a:t>
            </a:r>
            <a:endParaRPr lang="en-US" sz="3200" dirty="0">
              <a:effectLst/>
              <a:ea typeface="Calibri" panose="020F0502020204030204" pitchFamily="34" charset="0"/>
              <a:cs typeface="+mj-cs"/>
            </a:endParaRPr>
          </a:p>
        </p:txBody>
      </p:sp>
      <p:sp>
        <p:nvSpPr>
          <p:cNvPr id="5" name="ชื่อเรื่องรอง 2"/>
          <p:cNvSpPr txBox="1">
            <a:spLocks/>
          </p:cNvSpPr>
          <p:nvPr/>
        </p:nvSpPr>
        <p:spPr>
          <a:xfrm>
            <a:off x="4597758" y="2610366"/>
            <a:ext cx="6310648" cy="2283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r>
              <a:rPr lang="th-TH" sz="3200" b="1" dirty="0" smtClean="0"/>
              <a:t>     วันนี้เราจะไปเรียนรู้เรื่องจำนวน</a:t>
            </a:r>
            <a:r>
              <a:rPr lang="th-TH" sz="3200" b="1" dirty="0" smtClean="0"/>
              <a:t>และ</a:t>
            </a:r>
            <a:r>
              <a:rPr lang="th-TH" sz="3200" b="1" dirty="0" smtClean="0"/>
              <a:t>ตัวเลข</a:t>
            </a:r>
          </a:p>
          <a:p>
            <a:pPr marL="0" indent="0">
              <a:buNone/>
            </a:pPr>
            <a:r>
              <a:rPr lang="th-TH" sz="3200" b="1" dirty="0" smtClean="0"/>
              <a:t>กันนะครับ.............</a:t>
            </a:r>
            <a:endParaRPr lang="th-TH" sz="3200" b="1" dirty="0" smtClean="0"/>
          </a:p>
          <a:p>
            <a:pPr marL="0" indent="0">
              <a:buNone/>
            </a:pPr>
            <a:r>
              <a:rPr lang="th-TH" sz="3200" b="1" dirty="0" smtClean="0"/>
              <a:t>พร้อม</a:t>
            </a:r>
            <a:r>
              <a:rPr lang="th-TH" sz="3200" b="1" dirty="0" smtClean="0"/>
              <a:t>หรือ</a:t>
            </a:r>
            <a:r>
              <a:rPr lang="th-TH" sz="3200" b="1" dirty="0" smtClean="0"/>
              <a:t>ยังครับไป</a:t>
            </a:r>
            <a:r>
              <a:rPr lang="th-TH" sz="3200" b="1" dirty="0" smtClean="0"/>
              <a:t>กันเลย</a:t>
            </a:r>
            <a:endParaRPr lang="th-TH" sz="3200" b="1" dirty="0"/>
          </a:p>
        </p:txBody>
      </p:sp>
      <p:pic>
        <p:nvPicPr>
          <p:cNvPr id="6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994" y="2779467"/>
            <a:ext cx="3208078" cy="244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894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000" b="1" dirty="0" smtClean="0"/>
              <a:t>การนับเพื่อบอกจำนวนและการแสดงจำนวนนับ ไม่เกิน 100</a:t>
            </a:r>
            <a:br>
              <a:rPr lang="th-TH" sz="4000" b="1" dirty="0" smtClean="0"/>
            </a:br>
            <a:r>
              <a:rPr lang="th-TH" sz="4000" b="1" dirty="0" smtClean="0"/>
              <a:t> (โดยการนับทีละ1)</a:t>
            </a:r>
            <a:endParaRPr lang="th-TH" sz="40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506828"/>
            <a:ext cx="10515600" cy="5228823"/>
          </a:xfrm>
        </p:spPr>
        <p:txBody>
          <a:bodyPr>
            <a:normAutofit lnSpcReduction="10000"/>
          </a:bodyPr>
          <a:lstStyle/>
          <a:p>
            <a:endParaRPr lang="th-TH" dirty="0" smtClean="0"/>
          </a:p>
          <a:p>
            <a:pPr marL="0" indent="0">
              <a:buNone/>
            </a:pPr>
            <a:r>
              <a:rPr lang="th-TH" sz="3200" b="1" dirty="0" smtClean="0"/>
              <a:t>                  </a:t>
            </a:r>
          </a:p>
          <a:p>
            <a:pPr marL="0" indent="0">
              <a:buNone/>
            </a:pPr>
            <a:r>
              <a:rPr lang="th-TH" sz="3200" b="1" dirty="0" smtClean="0"/>
              <a:t>          น้อง ๆ ทราบ</a:t>
            </a:r>
            <a:r>
              <a:rPr lang="th-TH" sz="3200" b="1" dirty="0" err="1" smtClean="0"/>
              <a:t>กันมั้ย</a:t>
            </a:r>
            <a:r>
              <a:rPr lang="th-TH" sz="3200" b="1" dirty="0" smtClean="0"/>
              <a:t>ครับว่าจำนวนคืออะไร....</a:t>
            </a:r>
          </a:p>
          <a:p>
            <a:pPr marL="0" indent="0">
              <a:buNone/>
            </a:pPr>
            <a:r>
              <a:rPr lang="th-TH" sz="3200" b="1" dirty="0"/>
              <a:t> </a:t>
            </a:r>
            <a:r>
              <a:rPr lang="th-TH" sz="3200" b="1" dirty="0" smtClean="0"/>
              <a:t>        จำนวนคือ   การนับ</a:t>
            </a:r>
            <a:r>
              <a:rPr lang="th-TH" sz="3200" b="1" dirty="0"/>
              <a:t>สิ่งของต่างๆ </a:t>
            </a:r>
            <a:r>
              <a:rPr lang="th-TH" sz="3200" b="1" dirty="0" smtClean="0"/>
              <a:t>แล้วแทนค่าจำนวนนั้น ๆ ด้วยตัวเลข เช่น </a:t>
            </a:r>
            <a:r>
              <a:rPr lang="th-TH" sz="3200" b="1" dirty="0"/>
              <a:t>1, 2, </a:t>
            </a:r>
            <a:r>
              <a:rPr lang="th-TH" sz="3200" b="1" dirty="0" smtClean="0"/>
              <a:t>3,.....หรือ ๑ ๒ ๓...และเป็นตัวหนังสือ  หนึ่ง  สอง  สาม  เป็นต้น</a:t>
            </a:r>
            <a:endParaRPr lang="th-TH" sz="3200" b="1" dirty="0"/>
          </a:p>
          <a:p>
            <a:endParaRPr lang="th-TH" sz="3200" b="1" dirty="0" smtClean="0"/>
          </a:p>
          <a:p>
            <a:endParaRPr lang="th-TH" dirty="0"/>
          </a:p>
          <a:p>
            <a:endParaRPr lang="th-TH" dirty="0" smtClean="0"/>
          </a:p>
          <a:p>
            <a:endParaRPr lang="th-TH" dirty="0"/>
          </a:p>
          <a:p>
            <a:r>
              <a:rPr lang="th-TH" sz="3200" b="1" dirty="0" smtClean="0"/>
              <a:t>เช่น             จำนวนนี้เรียกว่า            </a:t>
            </a:r>
            <a:r>
              <a:rPr lang="en-US" sz="3200" b="1" dirty="0" smtClean="0">
                <a:latin typeface="Adobe Arabic" panose="02040503050201020203" pitchFamily="18" charset="-78"/>
                <a:cs typeface="Adobe Arabic" panose="02040503050201020203" pitchFamily="18" charset="-78"/>
              </a:rPr>
              <a:t>3                 </a:t>
            </a:r>
            <a:r>
              <a:rPr lang="th-TH" sz="3200" b="1" dirty="0" smtClean="0">
                <a:latin typeface="Adobe Arabic" panose="02040503050201020203" pitchFamily="18" charset="-78"/>
              </a:rPr>
              <a:t>๓                  สาม</a:t>
            </a:r>
            <a:endParaRPr lang="th-TH" sz="3200" b="1" dirty="0" smtClean="0">
              <a:latin typeface="Adobe Arabic" panose="02040503050201020203" pitchFamily="18" charset="-78"/>
            </a:endParaRPr>
          </a:p>
        </p:txBody>
      </p:sp>
      <p:pic>
        <p:nvPicPr>
          <p:cNvPr id="4" name="รูปภาพ 3" descr="ดอกไม้ การ์ตูน Cartoon - ภาพฟรีบน Pixabay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354" y="3919170"/>
            <a:ext cx="1429554" cy="16356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รูปภาพ 4" descr="ดอกไม้ การ์ตูน Cartoon - ภาพฟรีบน Pixabay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855" y="3915048"/>
            <a:ext cx="1429554" cy="16356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รูปภาพ 5" descr="ดอกไม้ การ์ตูน Cartoon - ภาพฟรีบน Pixabay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356" y="3915048"/>
            <a:ext cx="1429554" cy="16356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กระรอกสัตว์น่ารัก-การ์ตูนเวกเตอร์-เวกเตอร์ฟรี ดาวน์โหลดฟรี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77" y="978681"/>
            <a:ext cx="1703714" cy="151982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10127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ชื่อเรื่อง 8"/>
          <p:cNvSpPr>
            <a:spLocks noGrp="1"/>
          </p:cNvSpPr>
          <p:nvPr>
            <p:ph type="title"/>
          </p:nvPr>
        </p:nvSpPr>
        <p:spPr>
          <a:xfrm>
            <a:off x="3921818" y="29369"/>
            <a:ext cx="6033350" cy="2546350"/>
          </a:xfrm>
          <a:prstGeom prst="cloudCallout">
            <a:avLst>
              <a:gd name="adj1" fmla="val -59527"/>
              <a:gd name="adj2" fmla="val 1261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น้องๆช่วย</a:t>
            </a:r>
            <a:r>
              <a:rPr lang="th-TH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ดูหน่อยครับว่าน้องแก้วมีตุ๊กตากี่ตัว</a:t>
            </a:r>
            <a:endParaRPr lang="en-US" sz="3200" dirty="0">
              <a:effectLst/>
              <a:ea typeface="Calibri" panose="020F0502020204030204" pitchFamily="34" charset="0"/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h-TH" dirty="0"/>
          </a:p>
        </p:txBody>
      </p:sp>
      <p:pic>
        <p:nvPicPr>
          <p:cNvPr id="2049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493" y="586503"/>
            <a:ext cx="2282825" cy="173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42493" y="-9048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42493" y="3667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1" name="รูปภาพ 20" descr="ธนาคารจิตอาสา: ปันเวลา แชร์ความสุข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27" t="4809" r="19398" b="42500"/>
          <a:stretch/>
        </p:blipFill>
        <p:spPr bwMode="auto">
          <a:xfrm>
            <a:off x="1583887" y="4244103"/>
            <a:ext cx="1282065" cy="15608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รูปภาพ 21" descr="ตุ๊กตา มิกกี้ เมาส์ / Micky Mouse Happy - ขายตุ๊กตา.com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3431" r="14215" b="2941"/>
          <a:stretch/>
        </p:blipFill>
        <p:spPr bwMode="auto">
          <a:xfrm>
            <a:off x="4276794" y="3167308"/>
            <a:ext cx="842090" cy="12207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รูปภาพ 22" descr="ตุ๊กตา มิกกี้ เมาส์ / Micky Mouse Happy - ขายตุ๊กตา.com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3431" r="14215" b="2941"/>
          <a:stretch/>
        </p:blipFill>
        <p:spPr bwMode="auto">
          <a:xfrm>
            <a:off x="5383437" y="3186112"/>
            <a:ext cx="842090" cy="12207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รูปภาพ 23" descr="ตุ๊กตา มิกกี้ เมาส์ / Micky Mouse Happy - ขายตุ๊กตา.com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3431" r="14215" b="2941"/>
          <a:stretch/>
        </p:blipFill>
        <p:spPr bwMode="auto">
          <a:xfrm>
            <a:off x="6280597" y="3186113"/>
            <a:ext cx="842090" cy="12207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" name="รูปภาพ 24" descr="ตุ๊กตา มิกกี้ เมาส์ / Micky Mouse Happy - ขายตุ๊กตา.com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3431" r="14215" b="2941"/>
          <a:stretch/>
        </p:blipFill>
        <p:spPr bwMode="auto">
          <a:xfrm>
            <a:off x="7152872" y="3124993"/>
            <a:ext cx="842090" cy="12207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6" name="รูปภาพ 25" descr="ตุ๊กตา มิกกี้ เมาส์ / Micky Mouse Happy - ขายตุ๊กตา.com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3431" r="14215" b="2941"/>
          <a:stretch/>
        </p:blipFill>
        <p:spPr bwMode="auto">
          <a:xfrm>
            <a:off x="8009988" y="3124994"/>
            <a:ext cx="842090" cy="12207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7" name="คำบรรยายภาพแบบวงรี 26"/>
          <p:cNvSpPr/>
          <p:nvPr/>
        </p:nvSpPr>
        <p:spPr>
          <a:xfrm>
            <a:off x="3252318" y="4406899"/>
            <a:ext cx="5763497" cy="1198988"/>
          </a:xfrm>
          <a:prstGeom prst="wedgeEllipseCallout">
            <a:avLst>
              <a:gd name="adj1" fmla="val -61307"/>
              <a:gd name="adj2" fmla="val 11123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แก้วมี</a:t>
            </a:r>
            <a:r>
              <a:rPr lang="th-TH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ตุ๊กตา</a:t>
            </a:r>
            <a: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............................</a:t>
            </a:r>
            <a:r>
              <a:rPr lang="th-TH" sz="32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ตัว</a:t>
            </a:r>
            <a:endParaRPr lang="en-US" sz="3200" dirty="0">
              <a:effectLst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975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795" y="158750"/>
            <a:ext cx="2282825" cy="173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ชื่อเรื่อง 8"/>
          <p:cNvSpPr>
            <a:spLocks noGrp="1"/>
          </p:cNvSpPr>
          <p:nvPr>
            <p:ph type="title"/>
          </p:nvPr>
        </p:nvSpPr>
        <p:spPr>
          <a:xfrm>
            <a:off x="3261620" y="257577"/>
            <a:ext cx="8092179" cy="1433111"/>
          </a:xfrm>
          <a:prstGeom prst="cloudCallout">
            <a:avLst>
              <a:gd name="adj1" fmla="val -53463"/>
              <a:gd name="adj2" fmla="val 1570"/>
            </a:avLst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น้องๆช่วยพี่บอลนับลูกแก้วหน่อยนะครับว่ามีกี่ลูก</a:t>
            </a:r>
            <a:endParaRPr lang="en-US" sz="3200" dirty="0">
              <a:effectLst/>
              <a:ea typeface="Calibri" panose="020F0502020204030204" pitchFamily="34" charset="0"/>
              <a:cs typeface="+mj-cs"/>
            </a:endParaRP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idx="1"/>
          </p:nvPr>
        </p:nvSpPr>
        <p:spPr>
          <a:xfrm>
            <a:off x="3734872" y="5048517"/>
            <a:ext cx="7618927" cy="1128445"/>
          </a:xfrm>
          <a:prstGeom prst="wedgeEllipseCallout">
            <a:avLst>
              <a:gd name="adj1" fmla="val -52666"/>
              <a:gd name="adj2" fmla="val -49778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solidFill>
                  <a:srgbClr val="000000"/>
                </a:solidFill>
                <a:ea typeface="Calibri" panose="020F0502020204030204" pitchFamily="34" charset="0"/>
                <a:cs typeface="+mj-cs"/>
              </a:rPr>
              <a:t>บอล</a:t>
            </a:r>
            <a: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มีลูกแก้ว............................ลูก</a:t>
            </a:r>
            <a:endParaRPr lang="en-US" sz="3200" dirty="0">
              <a:effectLst/>
              <a:ea typeface="Calibri" panose="020F0502020204030204" pitchFamily="34" charset="0"/>
              <a:cs typeface="+mj-cs"/>
            </a:endParaRPr>
          </a:p>
        </p:txBody>
      </p:sp>
      <p:pic>
        <p:nvPicPr>
          <p:cNvPr id="7" name="รูปภาพ 6" descr="ลูกแก้วที่คุณเล่นตอนเด็กๆ รู้ไหม มันทำอย่างไง... (Pic+VDO) จาก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8989" b="9738"/>
          <a:stretch/>
        </p:blipFill>
        <p:spPr bwMode="auto">
          <a:xfrm>
            <a:off x="4687910" y="2459865"/>
            <a:ext cx="5396247" cy="240184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รูปภาพ 7" descr="การ์ตูน ศิลปะ เด็กผู้ชาย น่ารัก ภาพถ่ายและภาพประกอบ - PIXTA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1" r="26445" b="33547"/>
          <a:stretch/>
        </p:blipFill>
        <p:spPr bwMode="auto">
          <a:xfrm>
            <a:off x="1815922" y="3863662"/>
            <a:ext cx="1680894" cy="20884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4911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795" y="158750"/>
            <a:ext cx="2282825" cy="173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ชื่อเรื่อง 8"/>
          <p:cNvSpPr>
            <a:spLocks noGrp="1"/>
          </p:cNvSpPr>
          <p:nvPr>
            <p:ph type="title"/>
          </p:nvPr>
        </p:nvSpPr>
        <p:spPr>
          <a:xfrm>
            <a:off x="3670478" y="158751"/>
            <a:ext cx="7683321" cy="1531938"/>
          </a:xfrm>
          <a:prstGeom prst="cloudCallout">
            <a:avLst>
              <a:gd name="adj1" fmla="val -58659"/>
              <a:gd name="adj2" fmla="val 1570"/>
            </a:avLst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น้องๆช่วยนับหน่อยนะครับ</a:t>
            </a:r>
            <a:b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</a:br>
            <a: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ว่าในแจกันนี้มีดอกไม้กี่ดอก</a:t>
            </a:r>
            <a:endParaRPr lang="en-US" sz="3200" dirty="0">
              <a:effectLst/>
              <a:ea typeface="Calibri" panose="020F0502020204030204" pitchFamily="34" charset="0"/>
              <a:cs typeface="+mj-cs"/>
            </a:endParaRP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idx="1"/>
          </p:nvPr>
        </p:nvSpPr>
        <p:spPr>
          <a:xfrm>
            <a:off x="2949262" y="5383369"/>
            <a:ext cx="8404538" cy="793594"/>
          </a:xfrm>
          <a:prstGeom prst="wedgeEllipseCallout">
            <a:avLst>
              <a:gd name="adj1" fmla="val -52666"/>
              <a:gd name="adj2" fmla="val -49778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solidFill>
                  <a:srgbClr val="000000"/>
                </a:solidFill>
                <a:ea typeface="Calibri" panose="020F0502020204030204" pitchFamily="34" charset="0"/>
                <a:cs typeface="+mj-cs"/>
              </a:rPr>
              <a:t>แจกัน</a:t>
            </a:r>
            <a: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มีดอกไม้........................ดอก</a:t>
            </a:r>
            <a:endParaRPr lang="en-US" sz="3200" dirty="0">
              <a:effectLst/>
              <a:ea typeface="Calibri" panose="020F0502020204030204" pitchFamily="34" charset="0"/>
              <a:cs typeface="+mj-cs"/>
            </a:endParaRPr>
          </a:p>
        </p:txBody>
      </p:sp>
      <p:pic>
        <p:nvPicPr>
          <p:cNvPr id="7" name="รูปภาพ 6" descr="ช่อดอกไม้สด ช่อดอกไม้ บริการจัดดอกไม้ในราคาหน้าร้านเริ่มต้นที่ 690 ...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906" y="1690689"/>
            <a:ext cx="3143250" cy="3524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695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8"/>
          <p:cNvSpPr>
            <a:spLocks noGrp="1"/>
          </p:cNvSpPr>
          <p:nvPr>
            <p:ph type="title"/>
          </p:nvPr>
        </p:nvSpPr>
        <p:spPr>
          <a:xfrm>
            <a:off x="3026534" y="365125"/>
            <a:ext cx="8327265" cy="1643979"/>
          </a:xfrm>
          <a:prstGeom prst="cloudCallout">
            <a:avLst>
              <a:gd name="adj1" fmla="val -53864"/>
              <a:gd name="adj2" fmla="val -8146"/>
            </a:avLst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+mj-cs"/>
              </a:rPr>
              <a:t>น้องๆเก่งมากครับ เข้าใจที่พี่สอนแล้วลองไปทำแบบฝึกหัดกันดูนะครับ</a:t>
            </a:r>
            <a:endParaRPr lang="en-US" sz="3200" dirty="0">
              <a:effectLst/>
              <a:ea typeface="Calibri" panose="020F0502020204030204" pitchFamily="34" charset="0"/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h-TH" sz="3200" b="1" dirty="0" smtClean="0"/>
              <a:t>ตัวอย่าง</a:t>
            </a:r>
          </a:p>
          <a:p>
            <a:r>
              <a:rPr lang="th-TH" sz="3200" b="1" dirty="0" smtClean="0"/>
              <a:t>ให้นักเรียนเติมจำนวนเป็นตัวเลขอา</a:t>
            </a:r>
            <a:r>
              <a:rPr lang="th-TH" sz="3200" b="1" dirty="0" err="1" smtClean="0"/>
              <a:t>รบิก</a:t>
            </a:r>
            <a:r>
              <a:rPr lang="th-TH" sz="3200" b="1" dirty="0" smtClean="0"/>
              <a:t>   ตัวเลขไทย  และตัวหนังลือ</a:t>
            </a:r>
          </a:p>
          <a:p>
            <a:endParaRPr lang="th-TH" sz="3200" b="1" dirty="0"/>
          </a:p>
          <a:p>
            <a:endParaRPr lang="th-TH" sz="3200" b="1" dirty="0" smtClean="0"/>
          </a:p>
          <a:p>
            <a:endParaRPr lang="th-TH" sz="3200" b="1" dirty="0"/>
          </a:p>
          <a:p>
            <a:endParaRPr lang="th-TH" sz="3200" b="1" dirty="0" smtClean="0"/>
          </a:p>
          <a:p>
            <a:r>
              <a:rPr lang="th-TH" sz="3200" b="1" dirty="0" smtClean="0"/>
              <a:t>ตัวเลข</a:t>
            </a:r>
            <a:r>
              <a:rPr lang="th-TH" sz="3200" b="1" dirty="0" err="1" smtClean="0"/>
              <a:t>อารบิก</a:t>
            </a:r>
            <a:r>
              <a:rPr lang="th-TH" sz="3200" b="1" dirty="0" smtClean="0">
                <a:solidFill>
                  <a:srgbClr val="FF0000"/>
                </a:solidFill>
              </a:rPr>
              <a:t>...</a:t>
            </a:r>
            <a:r>
              <a:rPr lang="en-US" sz="3200" b="1" dirty="0" smtClean="0">
                <a:solidFill>
                  <a:srgbClr val="FF0000"/>
                </a:solidFill>
              </a:rPr>
              <a:t>32</a:t>
            </a:r>
            <a:r>
              <a:rPr lang="th-TH" sz="3200" b="1" dirty="0" smtClean="0">
                <a:solidFill>
                  <a:srgbClr val="FF0000"/>
                </a:solidFill>
              </a:rPr>
              <a:t>....      </a:t>
            </a:r>
            <a:r>
              <a:rPr lang="th-TH" sz="3200" b="1" dirty="0" smtClean="0"/>
              <a:t>ตัวเลขไทย</a:t>
            </a:r>
            <a:r>
              <a:rPr lang="th-TH" sz="4000" b="1" dirty="0" smtClean="0">
                <a:solidFill>
                  <a:srgbClr val="FF0000"/>
                </a:solidFill>
              </a:rPr>
              <a:t>...๓๒....    </a:t>
            </a:r>
            <a:r>
              <a:rPr lang="th-TH" sz="3200" b="1" dirty="0" smtClean="0"/>
              <a:t>ตัวหนังสือ</a:t>
            </a:r>
            <a:r>
              <a:rPr lang="th-TH" sz="3200" b="1" dirty="0" smtClean="0">
                <a:solidFill>
                  <a:srgbClr val="FF0000"/>
                </a:solidFill>
              </a:rPr>
              <a:t>..สามสิบสอง....</a:t>
            </a:r>
            <a:endParaRPr lang="th-TH" sz="3200" b="1" dirty="0">
              <a:solidFill>
                <a:srgbClr val="FF0000"/>
              </a:solidFill>
            </a:endParaRPr>
          </a:p>
        </p:txBody>
      </p:sp>
      <p:pic>
        <p:nvPicPr>
          <p:cNvPr id="5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8750"/>
            <a:ext cx="1986612" cy="173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รูปภาพ 5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2609656" y="3253391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รูปภาพ 6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4077693" y="3288317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รูปภาพ 7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3331333" y="3270854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รูปภาพ 8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4931753" y="3223229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รูปภาพ 9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5478405" y="3223229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2232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90153"/>
            <a:ext cx="10515600" cy="1735472"/>
          </a:xfrm>
        </p:spPr>
        <p:txBody>
          <a:bodyPr>
            <a:noAutofit/>
          </a:bodyPr>
          <a:lstStyle/>
          <a:p>
            <a:r>
              <a:rPr lang="th-TH" sz="3600" b="1" dirty="0" smtClean="0"/>
              <a:t>                   ให้</a:t>
            </a:r>
            <a:r>
              <a:rPr lang="th-TH" sz="3600" b="1" dirty="0"/>
              <a:t>นักเรียนเติมจำนวนเป็นตัวเลขอา</a:t>
            </a:r>
            <a:r>
              <a:rPr lang="th-TH" sz="3600" b="1" dirty="0" err="1"/>
              <a:t>รบิก</a:t>
            </a:r>
            <a:r>
              <a:rPr lang="th-TH" sz="3600" b="1" dirty="0"/>
              <a:t> </a:t>
            </a:r>
            <a:r>
              <a:rPr lang="th-TH" sz="3600" b="1" dirty="0" smtClean="0"/>
              <a:t>ตัวเลขไทย</a:t>
            </a:r>
            <a:br>
              <a:rPr lang="th-TH" sz="3600" b="1" dirty="0" smtClean="0"/>
            </a:br>
            <a:r>
              <a:rPr lang="th-TH" sz="3600" b="1" dirty="0"/>
              <a:t> </a:t>
            </a:r>
            <a:r>
              <a:rPr lang="th-TH" sz="3600" b="1" dirty="0" smtClean="0"/>
              <a:t>                   และตัวหนังสือให้ตรงกับจำนวนที่แสดงนี้</a:t>
            </a:r>
            <a:r>
              <a:rPr lang="th-TH" sz="3600" b="1" dirty="0"/>
              <a:t/>
            </a:r>
            <a:br>
              <a:rPr lang="th-TH" sz="3600" b="1" dirty="0"/>
            </a:br>
            <a:endParaRPr lang="th-TH" sz="36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3600" b="1" dirty="0" smtClean="0">
                <a:cs typeface="+mj-cs"/>
              </a:rPr>
              <a:t>๑.</a:t>
            </a:r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r>
              <a:rPr lang="th-TH" sz="3000" b="1" dirty="0" smtClean="0"/>
              <a:t>     </a:t>
            </a:r>
            <a:r>
              <a:rPr lang="th-TH" sz="3000" b="1" dirty="0" smtClean="0">
                <a:cs typeface="+mj-cs"/>
              </a:rPr>
              <a:t>ตัวเลข</a:t>
            </a:r>
            <a:r>
              <a:rPr lang="th-TH" sz="3000" b="1" dirty="0" err="1">
                <a:cs typeface="+mj-cs"/>
              </a:rPr>
              <a:t>อารบิก</a:t>
            </a:r>
            <a:r>
              <a:rPr lang="th-TH" sz="3000" b="1" dirty="0" smtClean="0">
                <a:solidFill>
                  <a:srgbClr val="FF0000"/>
                </a:solidFill>
                <a:cs typeface="+mj-cs"/>
              </a:rPr>
              <a:t>.......................      </a:t>
            </a:r>
            <a:r>
              <a:rPr lang="th-TH" sz="3000" b="1" dirty="0">
                <a:cs typeface="+mj-cs"/>
              </a:rPr>
              <a:t>ตัวเลขไทย</a:t>
            </a:r>
            <a:r>
              <a:rPr lang="th-TH" sz="3000" b="1" dirty="0" smtClean="0">
                <a:solidFill>
                  <a:srgbClr val="FF0000"/>
                </a:solidFill>
                <a:cs typeface="+mj-cs"/>
              </a:rPr>
              <a:t>...................    </a:t>
            </a:r>
            <a:r>
              <a:rPr lang="th-TH" sz="3000" b="1" dirty="0">
                <a:cs typeface="+mj-cs"/>
              </a:rPr>
              <a:t>ตัวหนังสือ</a:t>
            </a:r>
            <a:r>
              <a:rPr lang="th-TH" sz="3000" b="1" dirty="0" smtClean="0">
                <a:solidFill>
                  <a:srgbClr val="FF0000"/>
                </a:solidFill>
                <a:cs typeface="+mj-cs"/>
              </a:rPr>
              <a:t>...........................</a:t>
            </a:r>
            <a:endParaRPr lang="th-TH" sz="3000" b="1" dirty="0">
              <a:solidFill>
                <a:srgbClr val="FF0000"/>
              </a:solidFill>
              <a:cs typeface="+mj-cs"/>
            </a:endParaRPr>
          </a:p>
          <a:p>
            <a:pPr marL="0" indent="0">
              <a:buNone/>
            </a:pPr>
            <a:endParaRPr lang="th-TH" dirty="0">
              <a:cs typeface="+mj-cs"/>
            </a:endParaRPr>
          </a:p>
        </p:txBody>
      </p:sp>
      <p:pic>
        <p:nvPicPr>
          <p:cNvPr id="4" name="รูปภาพ 3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2892992" y="299912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รูปภาพ 4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5679122" y="3006086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รูปภาพ 5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5010336" y="3006086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รูปภาพ 6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4295254" y="3006086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รูปภาพ 7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3594123" y="307532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รูปภาพ 8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6575269" y="2930389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รูปภาพ 9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6984093" y="2951497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รูปภาพ 10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7441056" y="2930389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รูปภาพ 11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7907428" y="2927304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429" y="290289"/>
            <a:ext cx="1753440" cy="133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960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sz="4000" b="1" dirty="0" smtClean="0"/>
              <a:t>              ให้</a:t>
            </a:r>
            <a:r>
              <a:rPr lang="th-TH" sz="4000" b="1" dirty="0"/>
              <a:t>นักเรียนเติมจำนวนเป็นตัวเลขอา</a:t>
            </a:r>
            <a:r>
              <a:rPr lang="th-TH" sz="4000" b="1" dirty="0" err="1"/>
              <a:t>รบิก</a:t>
            </a:r>
            <a:r>
              <a:rPr lang="th-TH" sz="4000" b="1" dirty="0"/>
              <a:t>   ตัวเลข</a:t>
            </a:r>
            <a:r>
              <a:rPr lang="th-TH" sz="4000" b="1" dirty="0" smtClean="0"/>
              <a:t>ไทย</a:t>
            </a:r>
            <a:br>
              <a:rPr lang="th-TH" sz="4000" b="1" dirty="0" smtClean="0"/>
            </a:br>
            <a:r>
              <a:rPr lang="th-TH" sz="4000" b="1" dirty="0"/>
              <a:t> </a:t>
            </a:r>
            <a:r>
              <a:rPr lang="th-TH" sz="4000" b="1" dirty="0" smtClean="0"/>
              <a:t>              และตัวหนังสือให้</a:t>
            </a:r>
            <a:r>
              <a:rPr lang="th-TH" sz="4000" b="1" dirty="0"/>
              <a:t>ตรงกับจำนวนที่แสดงนี้</a:t>
            </a:r>
            <a:br>
              <a:rPr lang="th-TH" sz="4000" b="1" dirty="0"/>
            </a:br>
            <a:endParaRPr lang="th-TH" sz="40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b="1" dirty="0" smtClean="0"/>
              <a:t>๒.</a:t>
            </a:r>
            <a:endParaRPr lang="th-TH" sz="4000" b="1" dirty="0"/>
          </a:p>
        </p:txBody>
      </p:sp>
      <p:pic>
        <p:nvPicPr>
          <p:cNvPr id="4" name="Picture 2" descr="กระรอกสัตว์น่ารัก-การ์ตูนเวกเตอร์-เวกเตอร์ฟรี ดาวน์โหลดฟร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868" y="0"/>
            <a:ext cx="2086376" cy="158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รูปภาพ 5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2892992" y="299912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รูปภาพ 6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3612209" y="299875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รูปภาพ 7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4300849" y="299875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รูปภาพ 8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4961612" y="299875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รูปภาพ 9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5638335" y="299875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รูปภาพ 10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6315289" y="299875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รูปภาพ 11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91" t="35000" r="50625" b="47777"/>
          <a:stretch/>
        </p:blipFill>
        <p:spPr bwMode="auto">
          <a:xfrm>
            <a:off x="6975821" y="2998752"/>
            <a:ext cx="833755" cy="11239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รูปภาพ 12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7907428" y="2927304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รูปภาพ 13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8298568" y="2956480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รูปภาพ 14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8665812" y="2951127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รูปภาพ 15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9068658" y="2927304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รูปภาพ 16" descr="คณิตศาสตร์ ป.2 เรื่อง จำนวน และการแสดงจำนวนนับที่มากกว่า100 ไม่ ..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25" t="42778" r="40208" b="40278"/>
          <a:stretch/>
        </p:blipFill>
        <p:spPr bwMode="auto">
          <a:xfrm>
            <a:off x="9480556" y="2951127"/>
            <a:ext cx="399415" cy="1219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สี่เหลี่ยมผืนผ้า 18"/>
          <p:cNvSpPr/>
          <p:nvPr/>
        </p:nvSpPr>
        <p:spPr>
          <a:xfrm>
            <a:off x="1661375" y="4804845"/>
            <a:ext cx="9968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>
                <a:cs typeface="+mj-cs"/>
              </a:rPr>
              <a:t>ตัวเลข</a:t>
            </a:r>
            <a:r>
              <a:rPr lang="th-TH" b="1" dirty="0" err="1">
                <a:cs typeface="+mj-cs"/>
              </a:rPr>
              <a:t>อารบิก</a:t>
            </a:r>
            <a:r>
              <a:rPr lang="th-TH" b="1" dirty="0">
                <a:solidFill>
                  <a:srgbClr val="FF0000"/>
                </a:solidFill>
                <a:cs typeface="+mj-cs"/>
              </a:rPr>
              <a:t>.......................      </a:t>
            </a:r>
            <a:r>
              <a:rPr lang="th-TH" b="1" dirty="0">
                <a:cs typeface="+mj-cs"/>
              </a:rPr>
              <a:t>ตัวเลขไทย</a:t>
            </a:r>
            <a:r>
              <a:rPr lang="th-TH" sz="3600" b="1" dirty="0">
                <a:solidFill>
                  <a:srgbClr val="FF0000"/>
                </a:solidFill>
                <a:cs typeface="+mj-cs"/>
              </a:rPr>
              <a:t>...................    </a:t>
            </a:r>
            <a:r>
              <a:rPr lang="th-TH" b="1" dirty="0">
                <a:cs typeface="+mj-cs"/>
              </a:rPr>
              <a:t>ตัวหนังสือ</a:t>
            </a:r>
            <a:r>
              <a:rPr lang="th-TH" b="1" dirty="0">
                <a:solidFill>
                  <a:srgbClr val="FF0000"/>
                </a:solidFill>
                <a:cs typeface="+mj-cs"/>
              </a:rPr>
              <a:t>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9418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TM10001106[[fn=ป้าย]]</Template>
  <TotalTime>217</TotalTime>
  <Words>370</Words>
  <Application>Microsoft Office PowerPoint</Application>
  <PresentationFormat>แบบจอกว้าง</PresentationFormat>
  <Paragraphs>66</Paragraphs>
  <Slides>13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13</vt:i4>
      </vt:variant>
    </vt:vector>
  </HeadingPairs>
  <TitlesOfParts>
    <vt:vector size="20" baseType="lpstr">
      <vt:lpstr>Adobe Arabic</vt:lpstr>
      <vt:lpstr>Arial</vt:lpstr>
      <vt:lpstr>Calibri</vt:lpstr>
      <vt:lpstr>Cordia New</vt:lpstr>
      <vt:lpstr>Gill Sans MT</vt:lpstr>
      <vt:lpstr>Impact</vt:lpstr>
      <vt:lpstr>Badge</vt:lpstr>
      <vt:lpstr>สวัสดีค่ะนักเรียนที่น่ารักของคุณครู วันนี้พวกเราจะได้พบกับความสนุกสุดหรรษากับ สนุกคิดไปกับคณิต </vt:lpstr>
      <vt:lpstr>โดยวันนี้พี่กระรอกแสนน่ารักจะพานักเรียนไปเรียนรู้กันค่ะ</vt:lpstr>
      <vt:lpstr>การนับเพื่อบอกจำนวนและการแสดงจำนวนนับ ไม่เกิน 100  (โดยการนับทีละ1)</vt:lpstr>
      <vt:lpstr>น้องๆช่วยดูหน่อยครับว่าน้องแก้วมีตุ๊กตากี่ตัว</vt:lpstr>
      <vt:lpstr>น้องๆช่วยพี่บอลนับลูกแก้วหน่อยนะครับว่ามีกี่ลูก</vt:lpstr>
      <vt:lpstr>น้องๆช่วยนับหน่อยนะครับ ว่าในแจกันนี้มีดอกไม้กี่ดอก</vt:lpstr>
      <vt:lpstr>น้องๆเก่งมากครับ เข้าใจที่พี่สอนแล้วลองไปทำแบบฝึกหัดกันดูนะครับ</vt:lpstr>
      <vt:lpstr>                   ให้นักเรียนเติมจำนวนเป็นตัวเลขอารบิก ตัวเลขไทย                     และตัวหนังสือให้ตรงกับจำนวนที่แสดงนี้ </vt:lpstr>
      <vt:lpstr>              ให้นักเรียนเติมจำนวนเป็นตัวเลขอารบิก   ตัวเลขไทย                และตัวหนังสือให้ตรงกับจำนวนที่แสดงนี้ </vt:lpstr>
      <vt:lpstr>                      ให้นักเรียนเติมจำนวนเป็นตัวเลขอารบิก   ตัวเลขไทย                   และตัวหนังสือให้ตรงกับจำนวนที่แสดงนี้ </vt:lpstr>
      <vt:lpstr>              ให้นักเรียนเติมจำนวนเป็นตัวเลขอารบิก                ตัวเลขไทย  และตัวหนังสือให้ตรงกับจำนวนที่แสดงนี้ </vt:lpstr>
      <vt:lpstr>               ให้นักเรียนเติมจำนวนเป็นตัวเลขอารบิก                 ตัวเลขไทย  และตัวหนังสือให้ตรงกับจำนวนที่แสดงนี้ </vt:lpstr>
      <vt:lpstr>งานนำเสนอ PowerPoint</vt:lpstr>
    </vt:vector>
  </TitlesOfParts>
  <Company>www.easyosteam.com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สวัสดีค่ะนักเรียนที่น่ารักของคุณครู วันนี้พวกเราจะได้พบกับความสนุกสุดหรรษา</dc:title>
  <dc:creator>KKD Windows7 V.11_x64</dc:creator>
  <cp:lastModifiedBy>KKD Windows7 V.11_x64</cp:lastModifiedBy>
  <cp:revision>21</cp:revision>
  <dcterms:created xsi:type="dcterms:W3CDTF">2020-05-25T07:24:22Z</dcterms:created>
  <dcterms:modified xsi:type="dcterms:W3CDTF">2020-05-25T23:16:55Z</dcterms:modified>
</cp:coreProperties>
</file>