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E28-8D4C-4E56-919F-604040CB740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ECA2-98AC-4324-8F97-721E2737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5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E28-8D4C-4E56-919F-604040CB740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ECA2-98AC-4324-8F97-721E2737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6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E28-8D4C-4E56-919F-604040CB740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ECA2-98AC-4324-8F97-721E2737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1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E28-8D4C-4E56-919F-604040CB740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ECA2-98AC-4324-8F97-721E2737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E28-8D4C-4E56-919F-604040CB740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ECA2-98AC-4324-8F97-721E2737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E28-8D4C-4E56-919F-604040CB740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ECA2-98AC-4324-8F97-721E2737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E28-8D4C-4E56-919F-604040CB740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ECA2-98AC-4324-8F97-721E2737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3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E28-8D4C-4E56-919F-604040CB740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ECA2-98AC-4324-8F97-721E2737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9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E28-8D4C-4E56-919F-604040CB740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ECA2-98AC-4324-8F97-721E2737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5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E28-8D4C-4E56-919F-604040CB740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ECA2-98AC-4324-8F97-721E2737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1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E28-8D4C-4E56-919F-604040CB740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ECA2-98AC-4324-8F97-721E2737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C8E28-8D4C-4E56-919F-604040CB740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ECA2-98AC-4324-8F97-721E2737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4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502856" y="1252024"/>
            <a:ext cx="5120640" cy="1041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2">
                    <a:lumMod val="75000"/>
                  </a:schemeClr>
                </a:solidFill>
              </a:rPr>
              <a:t>หน่วยการเรียนรู้ที่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1  </a:t>
            </a:r>
            <a:r>
              <a:rPr lang="th-TH" sz="4000" b="1" dirty="0" smtClean="0">
                <a:solidFill>
                  <a:schemeClr val="accent2">
                    <a:lumMod val="75000"/>
                  </a:schemeClr>
                </a:solidFill>
              </a:rPr>
              <a:t>งานบ้าน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107765" y="2613074"/>
            <a:ext cx="4178105" cy="8932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</a:rPr>
              <a:t>ชั้นมัธยมศึกษาชั้นปีที่  </a:t>
            </a:r>
            <a:r>
              <a:rPr lang="en-US" sz="3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4480558" y="3826412"/>
            <a:ext cx="3643531" cy="9425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วิชา  การงานอาชีพ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3643533" y="5176080"/>
            <a:ext cx="4839286" cy="5908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</a:rPr>
              <a:t>สอนโดย  นางสาวสำเนียง    ทบแป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12" y="4842123"/>
            <a:ext cx="1832999" cy="1393528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4682735"/>
            <a:ext cx="1552916" cy="15529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9" b="95841" l="9931" r="89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86" y="-134889"/>
            <a:ext cx="4124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3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62400" y="970672"/>
            <a:ext cx="3676650" cy="6295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dirty="0" smtClean="0"/>
              <a:t>ลักษณะบ้าน</a:t>
            </a:r>
            <a:r>
              <a:rPr lang="th-TH" sz="2800" dirty="0"/>
              <a:t>ที่น่า</a:t>
            </a:r>
            <a:r>
              <a:rPr lang="th-TH" sz="2800" dirty="0" smtClean="0"/>
              <a:t>อยู่ควรเป็นอย่างไร</a:t>
            </a:r>
            <a:endParaRPr lang="en-US" sz="2800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727" y="1969476"/>
            <a:ext cx="4019657" cy="269142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38" y="1969477"/>
            <a:ext cx="4019655" cy="269142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3140076" y="4835526"/>
            <a:ext cx="1067532" cy="3697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dirty="0">
                <a:solidFill>
                  <a:srgbClr val="C00000"/>
                </a:solidFill>
              </a:rPr>
              <a:t>ภาพที่ </a:t>
            </a:r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39050" y="4835526"/>
            <a:ext cx="976239" cy="3697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>
                <a:solidFill>
                  <a:srgbClr val="C00000"/>
                </a:solidFill>
              </a:rPr>
              <a:t>ภาพที่  </a:t>
            </a:r>
            <a:r>
              <a:rPr lang="en-US" sz="1600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36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88" y="1971166"/>
            <a:ext cx="6023512" cy="3667486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387188" y="1037884"/>
            <a:ext cx="6023512" cy="6550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</a:rPr>
              <a:t>ให้นักเรียนวิเคราะห์ห้องรับแขก ใช้หลักการใดในการจัดตกแต่ง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84573" y="1266824"/>
            <a:ext cx="4397427" cy="739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200" b="1" dirty="0">
                <a:solidFill>
                  <a:srgbClr val="C00000"/>
                </a:solidFill>
              </a:rPr>
              <a:t>กระบวนการจัดตกแต่งห้องต่างๆ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298536" y="2896573"/>
            <a:ext cx="1469973" cy="7048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b="1" dirty="0"/>
              <a:t>การวิเคราะห์งาน</a:t>
            </a:r>
            <a:endParaRPr lang="en-US" b="1" dirty="0"/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>
            <a:off x="3903560" y="3223181"/>
            <a:ext cx="35242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5743576" y="3216311"/>
            <a:ext cx="385763" cy="1266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7754936" y="3186284"/>
            <a:ext cx="609600" cy="193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337" y="2831923"/>
            <a:ext cx="1335140" cy="708722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496" y="2831923"/>
            <a:ext cx="1462088" cy="708722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6" y="2868282"/>
            <a:ext cx="1339712" cy="708722"/>
          </a:xfrm>
          <a:prstGeom prst="rect">
            <a:avLst/>
          </a:prstGeom>
        </p:spPr>
      </p:pic>
      <p:sp>
        <p:nvSpPr>
          <p:cNvPr id="23" name="สี่เหลี่ยมผืนผ้า 22"/>
          <p:cNvSpPr/>
          <p:nvPr/>
        </p:nvSpPr>
        <p:spPr>
          <a:xfrm>
            <a:off x="4422709" y="3064332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การวางแผนงาน</a:t>
            </a:r>
            <a:endParaRPr lang="en-US" b="1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305550" y="2895834"/>
            <a:ext cx="1285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/>
              <a:t>กระปฏิบัติงาน</a:t>
            </a:r>
          </a:p>
          <a:p>
            <a:r>
              <a:rPr lang="th-TH" sz="1600" b="1" dirty="0"/>
              <a:t>ตามลำดับขั้นตอน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8562975" y="2896068"/>
            <a:ext cx="1206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/>
              <a:t>การประเมินผล</a:t>
            </a:r>
          </a:p>
          <a:p>
            <a:r>
              <a:rPr lang="th-TH" sz="1600" b="1" dirty="0"/>
              <a:t>การทำงาน</a:t>
            </a:r>
          </a:p>
        </p:txBody>
      </p:sp>
    </p:spTree>
    <p:extLst>
      <p:ext uri="{BB962C8B-B14F-4D97-AF65-F5344CB8AC3E}">
        <p14:creationId xmlns:p14="http://schemas.microsoft.com/office/powerpoint/2010/main" val="4517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787901" y="951479"/>
            <a:ext cx="3220589" cy="6166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dirty="0">
                <a:solidFill>
                  <a:srgbClr val="0070C0"/>
                </a:solidFill>
              </a:rPr>
              <a:t>การจัดตกแต่งห้องนอน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744" y="1864287"/>
            <a:ext cx="3560314" cy="238386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1892101"/>
            <a:ext cx="3530599" cy="2320743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3454401" y="4463087"/>
            <a:ext cx="76200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350" dirty="0">
                <a:solidFill>
                  <a:srgbClr val="C00000"/>
                </a:solidFill>
              </a:rPr>
              <a:t>ภาพที่ </a:t>
            </a:r>
            <a:r>
              <a:rPr lang="en-US" sz="135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097390" y="4422364"/>
            <a:ext cx="6858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350" dirty="0">
                <a:solidFill>
                  <a:srgbClr val="C00000"/>
                </a:solidFill>
              </a:rPr>
              <a:t>ภาพที่ </a:t>
            </a:r>
            <a:r>
              <a:rPr lang="en-US" sz="135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" name="แผนผังลำดับงาน: ที่เก็บแบบเข้าถึงโดยลำดับ 8"/>
          <p:cNvSpPr/>
          <p:nvPr/>
        </p:nvSpPr>
        <p:spPr>
          <a:xfrm>
            <a:off x="4398272" y="4917634"/>
            <a:ext cx="4155178" cy="801859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</a:rPr>
              <a:t>ลักษณะห้องนอนที่ดีควรเป็นอย่างไร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4569754" y="887976"/>
            <a:ext cx="3685246" cy="5217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dirty="0">
                <a:solidFill>
                  <a:srgbClr val="FF0000"/>
                </a:solidFill>
              </a:rPr>
              <a:t>การจัดวางเครื่องเรือนในห้องนอน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822" y="1700351"/>
            <a:ext cx="8467864" cy="39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032375" y="1050241"/>
            <a:ext cx="1657350" cy="466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dirty="0">
                <a:solidFill>
                  <a:srgbClr val="FF0000"/>
                </a:solidFill>
              </a:rPr>
              <a:t>ห้องรับแขก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600" y="1879626"/>
            <a:ext cx="3729450" cy="249711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960" y="1879625"/>
            <a:ext cx="3709540" cy="248377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3227166" y="4553828"/>
            <a:ext cx="809625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350" dirty="0"/>
              <a:t>ภาพที่ </a:t>
            </a:r>
            <a:r>
              <a:rPr lang="en-US" sz="1350" dirty="0"/>
              <a:t>1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816850" y="4553828"/>
            <a:ext cx="9144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350" dirty="0"/>
              <a:t>ภาพที่ </a:t>
            </a:r>
            <a:r>
              <a:rPr lang="en-US" sz="1350" dirty="0"/>
              <a:t>2</a:t>
            </a:r>
          </a:p>
        </p:txBody>
      </p:sp>
      <p:sp>
        <p:nvSpPr>
          <p:cNvPr id="9" name="วงรี 8"/>
          <p:cNvSpPr/>
          <p:nvPr/>
        </p:nvSpPr>
        <p:spPr>
          <a:xfrm>
            <a:off x="4062428" y="5054600"/>
            <a:ext cx="4006850" cy="6477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ห้องรับแขกห้องใดน่าอยู่  เพราะเหตุใด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318001" y="864870"/>
            <a:ext cx="3307960" cy="443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dirty="0"/>
              <a:t>การจัดวางเครื่องเรือนห้องรับแขก</a:t>
            </a:r>
            <a:endParaRPr lang="en-US" sz="2400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801" y="1526427"/>
            <a:ext cx="7324356" cy="459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029201" y="990600"/>
            <a:ext cx="2440012" cy="62101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dirty="0"/>
              <a:t>การจัดและตกแต่งห้องน้ำ</a:t>
            </a:r>
            <a:endParaRPr lang="en-US" sz="2400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46" y="1808926"/>
            <a:ext cx="5089153" cy="3313441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4125936" y="5319681"/>
            <a:ext cx="3990975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b="1" dirty="0">
                <a:solidFill>
                  <a:srgbClr val="0070C0"/>
                </a:solidFill>
              </a:rPr>
              <a:t>ยึดหลักสะดวกสบาย ปลอดภัย ถูกสุขลักษณะ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711701" y="1082674"/>
            <a:ext cx="3352799" cy="555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100" dirty="0">
                <a:solidFill>
                  <a:srgbClr val="0070C0"/>
                </a:solidFill>
              </a:rPr>
              <a:t>การจัดวางเครื่องเรือนในห้องน้ำ</a:t>
            </a:r>
            <a:endParaRPr lang="en-US" sz="2100" dirty="0">
              <a:solidFill>
                <a:srgbClr val="0070C0"/>
              </a:solidFill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416762"/>
              </p:ext>
            </p:extLst>
          </p:nvPr>
        </p:nvGraphicFramePr>
        <p:xfrm>
          <a:off x="3009901" y="2038350"/>
          <a:ext cx="6181725" cy="3098038"/>
        </p:xfrm>
        <a:graphic>
          <a:graphicData uri="http://schemas.openxmlformats.org/drawingml/2006/table">
            <a:tbl>
              <a:tblPr firstRow="1" firstCol="1" bandRow="1"/>
              <a:tblGrid>
                <a:gridCol w="1684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7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เครื่องเรือน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วิธีการเลือกและจัดวาง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เครื่องสุขภัณฑ์ เช่น </a:t>
                      </a:r>
                      <a:r>
                        <a:rPr lang="th-TH" sz="2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ฝักบัว</a:t>
                      </a:r>
                      <a:r>
                        <a:rPr lang="th-TH" sz="14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2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โถ</a:t>
                      </a:r>
                      <a:r>
                        <a:rPr lang="th-TH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ส้วม </a:t>
                      </a:r>
                      <a:endParaRPr lang="th-TH" sz="2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อ่าง</a:t>
                      </a:r>
                      <a:r>
                        <a:rPr lang="th-TH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อาบน้ำ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•	ควรจัดวางให้เป็นสัดส่วน โดยแยกส่วนขับถ่ายและอาบน้ำให้ห่างกัน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อ่างล้างมือ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•	ควรจัดทำแบบโต๊ะ เพื่อจะได้วางของใช้ เช่น แปรงสีฟัน </a:t>
                      </a:r>
                      <a:endParaRPr lang="th-TH" sz="2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ยา</a:t>
                      </a:r>
                      <a:r>
                        <a:rPr lang="th-TH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สี</a:t>
                      </a:r>
                      <a:r>
                        <a:rPr lang="th-TH" sz="2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ฟัน</a:t>
                      </a:r>
                      <a:r>
                        <a:rPr lang="th-TH" sz="14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 </a:t>
                      </a:r>
                      <a:r>
                        <a:rPr lang="th-TH" sz="2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แก้ว</a:t>
                      </a:r>
                      <a:r>
                        <a:rPr lang="th-TH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น้ำหรือขันน้ำ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ราวพาดผ้า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•	ควรติดไว้ข้างผนังให้ห่างจากฝักบัว เพื่อไม่ให้ผ้าเปียก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6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308476" y="1082676"/>
            <a:ext cx="3655172" cy="454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b="1" dirty="0"/>
              <a:t>การจัดและตกแต่งห้องครัว</a:t>
            </a:r>
            <a:endParaRPr lang="en-US" sz="2800" b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279" y="1869579"/>
            <a:ext cx="4200524" cy="2817218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3448604" y="4893709"/>
            <a:ext cx="5445873" cy="6694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</a:rPr>
              <a:t>การจัดตกแต่งมีความสะดวก ปลอดภัย ถูกสุขลักษณะ และสะอาด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475" y="2622970"/>
            <a:ext cx="2906377" cy="1584044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5105139" y="2786532"/>
            <a:ext cx="2268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cs typeface="+mj-cs"/>
              </a:rPr>
              <a:t>หลักการเลือกใช้อุปกรณ์</a:t>
            </a:r>
            <a:endParaRPr lang="en-US" sz="2400" dirty="0">
              <a:cs typeface="+mj-cs"/>
            </a:endParaRPr>
          </a:p>
          <a:p>
            <a:r>
              <a:rPr lang="th-TH" sz="2400" dirty="0">
                <a:cs typeface="+mj-cs"/>
              </a:rPr>
              <a:t>อำนวยความ</a:t>
            </a:r>
            <a:r>
              <a:rPr lang="th-TH" sz="2400" dirty="0" smtClean="0">
                <a:cs typeface="+mj-cs"/>
              </a:rPr>
              <a:t>สะดวกใน</a:t>
            </a:r>
            <a:r>
              <a:rPr lang="th-TH" sz="2400" dirty="0">
                <a:cs typeface="+mj-cs"/>
              </a:rPr>
              <a:t>การทำความสะอาดบ้าน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47" y="1986974"/>
            <a:ext cx="3302230" cy="698549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504" y="1603490"/>
            <a:ext cx="3503451" cy="667325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947" y="4060684"/>
            <a:ext cx="2674370" cy="56846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4852" y="4310957"/>
            <a:ext cx="3059553" cy="582773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cxnSp>
        <p:nvCxnSpPr>
          <p:cNvPr id="13" name="ลูกศรเชื่อมต่อแบบตรง 12"/>
          <p:cNvCxnSpPr>
            <a:endCxn id="8" idx="3"/>
          </p:cNvCxnSpPr>
          <p:nvPr/>
        </p:nvCxnSpPr>
        <p:spPr>
          <a:xfrm flipH="1" flipV="1">
            <a:off x="4744177" y="2336249"/>
            <a:ext cx="627923" cy="387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 flipH="1">
            <a:off x="4117282" y="3999136"/>
            <a:ext cx="987857" cy="166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flipV="1">
            <a:off x="7118352" y="2431767"/>
            <a:ext cx="532204" cy="382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7091756" y="3999136"/>
            <a:ext cx="525854" cy="345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9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280025" y="989987"/>
            <a:ext cx="17145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b="1" dirty="0">
                <a:solidFill>
                  <a:srgbClr val="C00000"/>
                </a:solidFill>
              </a:rPr>
              <a:t>ห้องครัวแบบตัวไอ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1698574"/>
            <a:ext cx="4851399" cy="322838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4238478" y="5062026"/>
            <a:ext cx="3485456" cy="6859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/>
              <a:t>การจัดแบบชิดผนังด้านเดียวหรือแบบเส้นตรง</a:t>
            </a:r>
          </a:p>
          <a:p>
            <a:pPr algn="ctr"/>
            <a:r>
              <a:rPr lang="th-TH" sz="1600" b="1" dirty="0">
                <a:solidFill>
                  <a:srgbClr val="FF0000"/>
                </a:solidFill>
              </a:rPr>
              <a:t>นิยมใช้กับบ้านที่มีเนื้อที่จำกัด</a:t>
            </a:r>
          </a:p>
        </p:txBody>
      </p:sp>
    </p:spTree>
    <p:extLst>
      <p:ext uri="{BB962C8B-B14F-4D97-AF65-F5344CB8AC3E}">
        <p14:creationId xmlns:p14="http://schemas.microsoft.com/office/powerpoint/2010/main" val="404749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5292176" y="1143000"/>
            <a:ext cx="177165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dirty="0">
                <a:solidFill>
                  <a:srgbClr val="FF0000"/>
                </a:solidFill>
              </a:rPr>
              <a:t>ห้องครัวแบบตัว</a:t>
            </a:r>
            <a:r>
              <a:rPr lang="th-TH" sz="2000" dirty="0" err="1">
                <a:solidFill>
                  <a:srgbClr val="FF0000"/>
                </a:solidFill>
              </a:rPr>
              <a:t>แอล</a:t>
            </a:r>
            <a:endParaRPr lang="th-TH" sz="2000" dirty="0">
              <a:solidFill>
                <a:srgbClr val="FF0000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74" y="1783976"/>
            <a:ext cx="3836606" cy="2633242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61" y="1783976"/>
            <a:ext cx="4246627" cy="26332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3759872" y="4901827"/>
            <a:ext cx="4971671" cy="684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dirty="0">
                <a:solidFill>
                  <a:srgbClr val="FF0000"/>
                </a:solidFill>
              </a:rPr>
              <a:t>การจัดแบบชิดผนังสองด้านหรือตัว</a:t>
            </a:r>
            <a:r>
              <a:rPr lang="th-TH" sz="2000" dirty="0" err="1">
                <a:solidFill>
                  <a:srgbClr val="FF0000"/>
                </a:solidFill>
              </a:rPr>
              <a:t>แอล</a:t>
            </a:r>
            <a:r>
              <a:rPr lang="th-TH" sz="2000" dirty="0">
                <a:solidFill>
                  <a:srgbClr val="FF0000"/>
                </a:solidFill>
              </a:rPr>
              <a:t> (</a:t>
            </a:r>
            <a:r>
              <a:rPr lang="en-US" sz="2000" dirty="0">
                <a:solidFill>
                  <a:srgbClr val="FF0000"/>
                </a:solidFill>
              </a:rPr>
              <a:t>L) </a:t>
            </a:r>
            <a:r>
              <a:rPr lang="th-TH" sz="2000" dirty="0">
                <a:solidFill>
                  <a:srgbClr val="002060"/>
                </a:solidFill>
              </a:rPr>
              <a:t>ใช้กับห้องครัว</a:t>
            </a:r>
          </a:p>
          <a:p>
            <a:pPr algn="ctr"/>
            <a:r>
              <a:rPr lang="th-TH" sz="2000" dirty="0">
                <a:solidFill>
                  <a:srgbClr val="002060"/>
                </a:solidFill>
              </a:rPr>
              <a:t>ลักษณะแคบ และยาว</a:t>
            </a:r>
          </a:p>
        </p:txBody>
      </p:sp>
    </p:spTree>
    <p:extLst>
      <p:ext uri="{BB962C8B-B14F-4D97-AF65-F5344CB8AC3E}">
        <p14:creationId xmlns:p14="http://schemas.microsoft.com/office/powerpoint/2010/main" val="29538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5581650" y="1209676"/>
            <a:ext cx="1676400" cy="428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100" dirty="0">
                <a:solidFill>
                  <a:schemeClr val="tx1"/>
                </a:solidFill>
              </a:rPr>
              <a:t>ห้องครัวแบบตัวยู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51" y="2070520"/>
            <a:ext cx="3699265" cy="240851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32" y="2070520"/>
            <a:ext cx="3753467" cy="24661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3783184" y="4911254"/>
            <a:ext cx="4552950" cy="6762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dirty="0">
                <a:solidFill>
                  <a:srgbClr val="C00000"/>
                </a:solidFill>
              </a:rPr>
              <a:t>การจัดแบบชิดผนังสามด้านหรือแบบตัวยู (</a:t>
            </a:r>
            <a:r>
              <a:rPr lang="en-US" dirty="0">
                <a:solidFill>
                  <a:srgbClr val="C00000"/>
                </a:solidFill>
              </a:rPr>
              <a:t>U)</a:t>
            </a:r>
          </a:p>
          <a:p>
            <a:pPr algn="ctr"/>
            <a:r>
              <a:rPr lang="th-TH" dirty="0">
                <a:solidFill>
                  <a:srgbClr val="C00000"/>
                </a:solidFill>
              </a:rPr>
              <a:t>เหมาะสำหรับ</a:t>
            </a:r>
            <a:r>
              <a:rPr lang="th-TH" dirty="0">
                <a:solidFill>
                  <a:schemeClr val="tx1"/>
                </a:solidFill>
              </a:rPr>
              <a:t>ห้องครัวที่มีลักษณะเป็นสี่เหลี่ยมด้านเท่า</a:t>
            </a:r>
          </a:p>
        </p:txBody>
      </p:sp>
    </p:spTree>
    <p:extLst>
      <p:ext uri="{BB962C8B-B14F-4D97-AF65-F5344CB8AC3E}">
        <p14:creationId xmlns:p14="http://schemas.microsoft.com/office/powerpoint/2010/main" val="9957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122538" y="946150"/>
            <a:ext cx="2433961" cy="5873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100" b="1" dirty="0">
                <a:solidFill>
                  <a:schemeClr val="tx1"/>
                </a:solidFill>
              </a:rPr>
              <a:t>ห้องครัวแบบขนาน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85" y="1908572"/>
            <a:ext cx="3544387" cy="2358629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13" y="1908571"/>
            <a:ext cx="3544387" cy="2358629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4469753" y="4642247"/>
            <a:ext cx="3747147" cy="8822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</a:rPr>
              <a:t>การจัดแบบเส้นขนานใช้สำหรับห้องครัว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</a:rPr>
              <a:t>ที่มีประตูอยู่ตรงข้ามกัน2 ประตู</a:t>
            </a:r>
          </a:p>
        </p:txBody>
      </p:sp>
    </p:spTree>
    <p:extLst>
      <p:ext uri="{BB962C8B-B14F-4D97-AF65-F5344CB8AC3E}">
        <p14:creationId xmlns:p14="http://schemas.microsoft.com/office/powerpoint/2010/main" val="157403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53" y="1198087"/>
            <a:ext cx="5537461" cy="9211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89" y="2245303"/>
            <a:ext cx="5792903" cy="120783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999" y="3591302"/>
            <a:ext cx="5774859" cy="106510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540" y="4868191"/>
            <a:ext cx="5522042" cy="90892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657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650" y="3162344"/>
            <a:ext cx="1500000" cy="685715"/>
          </a:xfrm>
          <a:prstGeom prst="rect">
            <a:avLst/>
          </a:prstGeom>
          <a:solidFill>
            <a:srgbClr val="FFC000"/>
          </a:solidFill>
          <a:ln w="19050">
            <a:solidFill>
              <a:srgbClr val="002060"/>
            </a:solidFill>
          </a:ln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818" y="2176482"/>
            <a:ext cx="1485714" cy="314286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651" y="1338282"/>
            <a:ext cx="1492857" cy="31428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176" y="1652568"/>
            <a:ext cx="1492857" cy="714286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023" y="1855054"/>
            <a:ext cx="1492857" cy="321428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115" y="3805087"/>
            <a:ext cx="1485714" cy="321428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4115" y="4126515"/>
            <a:ext cx="1485714" cy="714286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1818" y="3965800"/>
            <a:ext cx="1485714" cy="321428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1818" y="4287228"/>
            <a:ext cx="1485714" cy="714286"/>
          </a:xfrm>
          <a:prstGeom prst="rect">
            <a:avLst/>
          </a:prstGeom>
        </p:spPr>
      </p:pic>
      <p:sp>
        <p:nvSpPr>
          <p:cNvPr id="22" name="สี่เหลี่ยมผืนผ้า 21"/>
          <p:cNvSpPr/>
          <p:nvPr/>
        </p:nvSpPr>
        <p:spPr>
          <a:xfrm>
            <a:off x="2371818" y="2514640"/>
            <a:ext cx="1485714" cy="890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350" dirty="0"/>
              <a:t>ไม้กวาดทางมะพร้าว</a:t>
            </a:r>
          </a:p>
          <a:p>
            <a:pPr algn="ctr"/>
            <a:r>
              <a:rPr lang="th-TH" sz="1350" dirty="0"/>
              <a:t>ไม้กวาดดอกหญ้า</a:t>
            </a:r>
          </a:p>
          <a:p>
            <a:pPr algn="ctr"/>
            <a:r>
              <a:rPr lang="th-TH" sz="1350" dirty="0"/>
              <a:t>ไม้กวาดขนไก่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8188023" y="2176483"/>
            <a:ext cx="1492857" cy="861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350" dirty="0"/>
              <a:t>ผ้าสำหรับเช็ดถู</a:t>
            </a:r>
          </a:p>
          <a:p>
            <a:pPr algn="ctr"/>
            <a:r>
              <a:rPr lang="th-TH" sz="1350" dirty="0"/>
              <a:t>ไม้ถูพื้น</a:t>
            </a:r>
          </a:p>
          <a:p>
            <a:pPr algn="ctr"/>
            <a:r>
              <a:rPr lang="th-TH" sz="1350" dirty="0"/>
              <a:t>ฟองน้ำ</a:t>
            </a:r>
          </a:p>
        </p:txBody>
      </p:sp>
      <p:cxnSp>
        <p:nvCxnSpPr>
          <p:cNvPr id="25" name="ลูกศรเชื่อมต่อแบบตรง 24"/>
          <p:cNvCxnSpPr>
            <a:stCxn id="4" idx="0"/>
            <a:endCxn id="11" idx="2"/>
          </p:cNvCxnSpPr>
          <p:nvPr/>
        </p:nvCxnSpPr>
        <p:spPr>
          <a:xfrm flipV="1">
            <a:off x="5962650" y="2366854"/>
            <a:ext cx="11955" cy="795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 flipV="1">
            <a:off x="6712651" y="2514639"/>
            <a:ext cx="1451465" cy="733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>
            <a:off x="6721033" y="3686176"/>
            <a:ext cx="1443083" cy="483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 flipH="1">
            <a:off x="3857533" y="3848059"/>
            <a:ext cx="1581243" cy="439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 flipH="1" flipV="1">
            <a:off x="3857532" y="2764600"/>
            <a:ext cx="1346736" cy="521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2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882" y="2445044"/>
            <a:ext cx="1175093" cy="83934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631" y="2404443"/>
            <a:ext cx="1759594" cy="73501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762" y="1722855"/>
            <a:ext cx="1271429" cy="307143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762" y="2200719"/>
            <a:ext cx="1271429" cy="30714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4762" y="2711144"/>
            <a:ext cx="1271429" cy="307143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4762" y="3199816"/>
            <a:ext cx="1271429" cy="307143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4762" y="3848103"/>
            <a:ext cx="1271429" cy="307143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2903" y="1752041"/>
            <a:ext cx="1271429" cy="307143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2903" y="2261995"/>
            <a:ext cx="1271429" cy="307143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1494" y="2771949"/>
            <a:ext cx="1271429" cy="307143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1494" y="3281904"/>
            <a:ext cx="1271429" cy="307143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21494" y="3848102"/>
            <a:ext cx="1271429" cy="30000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6715" y="1598469"/>
            <a:ext cx="1271429" cy="307143"/>
          </a:xfrm>
          <a:prstGeom prst="rect">
            <a:avLst/>
          </a:prstGeom>
        </p:spPr>
      </p:pic>
      <p:cxnSp>
        <p:nvCxnSpPr>
          <p:cNvPr id="19" name="ลูกศรเชื่อมต่อแบบตรง 18"/>
          <p:cNvCxnSpPr>
            <a:stCxn id="6" idx="0"/>
            <a:endCxn id="17" idx="2"/>
          </p:cNvCxnSpPr>
          <p:nvPr/>
        </p:nvCxnSpPr>
        <p:spPr>
          <a:xfrm flipV="1">
            <a:off x="5892429" y="1905612"/>
            <a:ext cx="1" cy="498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>
            <a:endCxn id="12" idx="1"/>
          </p:cNvCxnSpPr>
          <p:nvPr/>
        </p:nvCxnSpPr>
        <p:spPr>
          <a:xfrm flipV="1">
            <a:off x="6229350" y="1905611"/>
            <a:ext cx="973552" cy="602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 flipV="1">
            <a:off x="6410760" y="2415567"/>
            <a:ext cx="722928" cy="295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>
            <a:endCxn id="14" idx="1"/>
          </p:cNvCxnSpPr>
          <p:nvPr/>
        </p:nvCxnSpPr>
        <p:spPr>
          <a:xfrm>
            <a:off x="6479975" y="2925520"/>
            <a:ext cx="741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>
            <a:endCxn id="15" idx="1"/>
          </p:cNvCxnSpPr>
          <p:nvPr/>
        </p:nvCxnSpPr>
        <p:spPr>
          <a:xfrm>
            <a:off x="6229351" y="3199816"/>
            <a:ext cx="992143" cy="235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>
            <a:off x="6038851" y="3281904"/>
            <a:ext cx="1182643" cy="56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>
            <a:endCxn id="7" idx="3"/>
          </p:cNvCxnSpPr>
          <p:nvPr/>
        </p:nvCxnSpPr>
        <p:spPr>
          <a:xfrm flipH="1" flipV="1">
            <a:off x="4436190" y="1876425"/>
            <a:ext cx="1021636" cy="692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>
            <a:endCxn id="8" idx="3"/>
          </p:cNvCxnSpPr>
          <p:nvPr/>
        </p:nvCxnSpPr>
        <p:spPr>
          <a:xfrm flipH="1" flipV="1">
            <a:off x="4436189" y="2354290"/>
            <a:ext cx="868692" cy="417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>
            <a:endCxn id="9" idx="3"/>
          </p:cNvCxnSpPr>
          <p:nvPr/>
        </p:nvCxnSpPr>
        <p:spPr>
          <a:xfrm flipH="1" flipV="1">
            <a:off x="4436189" y="2864714"/>
            <a:ext cx="868692" cy="60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>
            <a:endCxn id="10" idx="3"/>
          </p:cNvCxnSpPr>
          <p:nvPr/>
        </p:nvCxnSpPr>
        <p:spPr>
          <a:xfrm flipH="1">
            <a:off x="4436190" y="3199815"/>
            <a:ext cx="1021636" cy="153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 flipH="1">
            <a:off x="4436190" y="3276602"/>
            <a:ext cx="1288336" cy="57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7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280" y="1908664"/>
            <a:ext cx="1583572" cy="147857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279" y="2047949"/>
            <a:ext cx="1260821" cy="12000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644" y="2047949"/>
            <a:ext cx="1348852" cy="133928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637" y="1951332"/>
            <a:ext cx="1752866" cy="1478571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5280" y="3526446"/>
            <a:ext cx="1583572" cy="202345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709" y="3722875"/>
            <a:ext cx="1461278" cy="1461278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4637" y="3629088"/>
            <a:ext cx="1783283" cy="1679512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6644" y="3786851"/>
            <a:ext cx="1348852" cy="1373347"/>
          </a:xfrm>
          <a:prstGeom prst="rect">
            <a:avLst/>
          </a:prstGeom>
        </p:spPr>
      </p:pic>
      <p:sp>
        <p:nvSpPr>
          <p:cNvPr id="12" name="ลูกศรขวา 11"/>
          <p:cNvSpPr/>
          <p:nvPr/>
        </p:nvSpPr>
        <p:spPr>
          <a:xfrm>
            <a:off x="5999610" y="2346744"/>
            <a:ext cx="838200" cy="30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ลูกศรขวา 12"/>
          <p:cNvSpPr/>
          <p:nvPr/>
        </p:nvSpPr>
        <p:spPr>
          <a:xfrm>
            <a:off x="5999610" y="4118962"/>
            <a:ext cx="838200" cy="354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718300" y="1058979"/>
            <a:ext cx="2826629" cy="531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อุปกรณ์ทำความสะอาดไฟฟ้า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086100" y="1058979"/>
            <a:ext cx="2197100" cy="531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อุปกรณ์ทำความสะอาด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157882" y="1164689"/>
            <a:ext cx="3874769" cy="664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b="1" dirty="0">
                <a:solidFill>
                  <a:srgbClr val="FFFF00"/>
                </a:solidFill>
                <a:cs typeface="+mj-cs"/>
              </a:rPr>
              <a:t>อุปกรณ์ที่เกี่ยวกับการประกอบอาหาร</a:t>
            </a:r>
            <a:endParaRPr lang="en-US" sz="2800" b="1" dirty="0">
              <a:solidFill>
                <a:srgbClr val="FFFF00"/>
              </a:solidFill>
              <a:cs typeface="+mj-cs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24" y="2101948"/>
            <a:ext cx="3562579" cy="287645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788" y="2101948"/>
            <a:ext cx="3559444" cy="2876452"/>
          </a:xfrm>
          <a:prstGeom prst="rect">
            <a:avLst/>
          </a:prstGeom>
        </p:spPr>
      </p:pic>
      <p:sp>
        <p:nvSpPr>
          <p:cNvPr id="10" name="ลูกศรขวา 9"/>
          <p:cNvSpPr/>
          <p:nvPr/>
        </p:nvSpPr>
        <p:spPr>
          <a:xfrm>
            <a:off x="5485703" y="3383011"/>
            <a:ext cx="112395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7652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906913" y="962027"/>
            <a:ext cx="5791492" cy="609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>
                <a:solidFill>
                  <a:srgbClr val="FFFF00"/>
                </a:solidFill>
              </a:rPr>
              <a:t>อุปกรณ์อำนวยความสะดวกเกี่ยวกับการประกอบอาหาร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06913" y="1981200"/>
            <a:ext cx="2124075" cy="1714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99" y="2190750"/>
            <a:ext cx="1485900" cy="148590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6353175" y="1949053"/>
            <a:ext cx="2428875" cy="1778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25" y="2034778"/>
            <a:ext cx="1607344" cy="1607344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2906913" y="3857626"/>
            <a:ext cx="2124075" cy="1724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353175" y="3819526"/>
            <a:ext cx="2428875" cy="1800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38" y="4105274"/>
            <a:ext cx="1717496" cy="1000125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56" y="4012407"/>
            <a:ext cx="1814513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711" y="2701497"/>
            <a:ext cx="1966367" cy="8989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10" name="สี่เหลี่ยมผืนผ้ามุมมน 9"/>
          <p:cNvSpPr/>
          <p:nvPr/>
        </p:nvSpPr>
        <p:spPr>
          <a:xfrm>
            <a:off x="7347068" y="3976667"/>
            <a:ext cx="3727722" cy="2120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>
                <a:solidFill>
                  <a:srgbClr val="C00000"/>
                </a:solidFill>
              </a:rPr>
              <a:t>4) ความสวยงาม</a:t>
            </a:r>
          </a:p>
          <a:p>
            <a:pPr algn="ctr"/>
            <a:r>
              <a:rPr lang="th-TH" sz="2000" dirty="0"/>
              <a:t>• สีของเครื่องเรือนและวัสดุ อุปกรณ์ที่ใช้</a:t>
            </a:r>
          </a:p>
          <a:p>
            <a:pPr algn="ctr"/>
            <a:r>
              <a:rPr lang="th-TH" sz="2000" dirty="0"/>
              <a:t>ตกแต่งห้องเหมาะสมกลมกลืนกับสีของผนังและพื้นห้อง</a:t>
            </a:r>
          </a:p>
          <a:p>
            <a:pPr algn="ctr"/>
            <a:r>
              <a:rPr lang="th-TH" sz="2000" dirty="0"/>
              <a:t>• การจัดวางเครื่องเรือนและวัสดุ อุปกรณ์ที่ใช้ตกแต่งห้อง ต้องสมดุลกันทุกด้านทุกมุมของห้อง</a:t>
            </a: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flipH="1" flipV="1">
            <a:off x="5108830" y="2333627"/>
            <a:ext cx="844297" cy="367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 flipV="1">
            <a:off x="6067153" y="2447925"/>
            <a:ext cx="1372932" cy="253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flipH="1">
            <a:off x="5108829" y="3600409"/>
            <a:ext cx="568072" cy="381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6610350" y="3600408"/>
            <a:ext cx="990600" cy="752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มุมมน 19"/>
          <p:cNvSpPr/>
          <p:nvPr/>
        </p:nvSpPr>
        <p:spPr>
          <a:xfrm>
            <a:off x="7435322" y="877631"/>
            <a:ext cx="3893078" cy="27227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b="1" dirty="0">
                <a:solidFill>
                  <a:srgbClr val="C00000"/>
                </a:solidFill>
              </a:rPr>
              <a:t>2)ความ</a:t>
            </a:r>
            <a:r>
              <a:rPr lang="th-TH" sz="2000" b="1" dirty="0" smtClean="0">
                <a:solidFill>
                  <a:srgbClr val="C00000"/>
                </a:solidFill>
              </a:rPr>
              <a:t>ประหยัด</a:t>
            </a:r>
          </a:p>
          <a:p>
            <a:pPr algn="ctr"/>
            <a:r>
              <a:rPr lang="th-TH" dirty="0" smtClean="0"/>
              <a:t>• </a:t>
            </a:r>
            <a:r>
              <a:rPr lang="th-TH" dirty="0"/>
              <a:t>ประหยัดพลังงานไฟฟ้า โดยจัดวางเครื่อง</a:t>
            </a:r>
            <a:r>
              <a:rPr lang="th-TH" dirty="0" smtClean="0"/>
              <a:t>เรือนและ</a:t>
            </a:r>
            <a:r>
              <a:rPr lang="th-TH" dirty="0"/>
              <a:t>วัสดุ อุปกรณ์ตกแต่งห้องไม่ให้บังทิศทาง</a:t>
            </a:r>
            <a:r>
              <a:rPr lang="th-TH" dirty="0" smtClean="0"/>
              <a:t>ลมทำ</a:t>
            </a:r>
            <a:r>
              <a:rPr lang="th-TH" dirty="0"/>
              <a:t>ให้ห้องเย็นสบายแทนการใช้พัดลมหรือเครื่องปรับอากาศ ใช้มู่ลี่หรือผ้าม่านช่วย</a:t>
            </a:r>
            <a:r>
              <a:rPr lang="th-TH" dirty="0" smtClean="0"/>
              <a:t>ปรับแสง</a:t>
            </a:r>
            <a:r>
              <a:rPr lang="th-TH" dirty="0"/>
              <a:t>สว่างจากธรรมชาติให้เหมาะสมกับการใช้</a:t>
            </a:r>
            <a:r>
              <a:rPr lang="th-TH" dirty="0" smtClean="0"/>
              <a:t>งานภายใน</a:t>
            </a:r>
            <a:r>
              <a:rPr lang="th-TH" dirty="0"/>
              <a:t>ห้อง แทนการใช้แสงไฟจากหลอด</a:t>
            </a:r>
            <a:r>
              <a:rPr lang="th-TH" dirty="0" smtClean="0"/>
              <a:t>ไฟฟ้า</a:t>
            </a:r>
          </a:p>
          <a:p>
            <a:pPr algn="ctr"/>
            <a:r>
              <a:rPr lang="th-TH" dirty="0" smtClean="0"/>
              <a:t>• </a:t>
            </a:r>
            <a:r>
              <a:rPr lang="th-TH" dirty="0"/>
              <a:t>ประหยัดค่าใช้จ่าย โดยเลือกใช้เครื่องเรือน</a:t>
            </a:r>
          </a:p>
          <a:p>
            <a:pPr algn="ctr"/>
            <a:r>
              <a:rPr lang="th-TH" dirty="0"/>
              <a:t>และวัสดุ อุปกรณ์ตกแต่งห้องที่หาได้ง่าย ราคาแพงมีประโยชน์ใช้สอยหลายอย่าง และดูแลรักษาง่าย</a:t>
            </a: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1117600" y="2908300"/>
            <a:ext cx="3991231" cy="3048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b="1" dirty="0">
                <a:solidFill>
                  <a:srgbClr val="C00000"/>
                </a:solidFill>
              </a:rPr>
              <a:t>3) ความปลอดภัย</a:t>
            </a:r>
          </a:p>
          <a:p>
            <a:pPr algn="ctr"/>
            <a:r>
              <a:rPr lang="th-TH" sz="2000" dirty="0">
                <a:solidFill>
                  <a:srgbClr val="0070C0"/>
                </a:solidFill>
              </a:rPr>
              <a:t>• จัดวางเครื่องเรือนและวัสดุ อุปกรณ์ที่ใช้ในการตกแต่งให้เป็นระเบียบ ไม่เกะกะขวางทางเดินเพื่อป้องกันกาสะดุด หกล้ม หรือชนจนได้รับ</a:t>
            </a:r>
            <a:r>
              <a:rPr lang="th-TH" sz="2000" dirty="0" smtClean="0">
                <a:solidFill>
                  <a:srgbClr val="0070C0"/>
                </a:solidFill>
              </a:rPr>
              <a:t>บาดเจ็บ</a:t>
            </a:r>
          </a:p>
          <a:p>
            <a:pPr algn="ctr"/>
            <a:r>
              <a:rPr lang="th-TH" sz="2000" dirty="0" smtClean="0">
                <a:solidFill>
                  <a:srgbClr val="0070C0"/>
                </a:solidFill>
              </a:rPr>
              <a:t>• </a:t>
            </a:r>
            <a:r>
              <a:rPr lang="th-TH" sz="2000" dirty="0">
                <a:solidFill>
                  <a:srgbClr val="0070C0"/>
                </a:solidFill>
              </a:rPr>
              <a:t>เลือกใช้วัสดุ อุปกรณ์ตกแต่งที่ไม่เป็นอันตราย</a:t>
            </a:r>
          </a:p>
          <a:p>
            <a:pPr algn="ctr"/>
            <a:r>
              <a:rPr lang="th-TH" sz="2000" dirty="0">
                <a:solidFill>
                  <a:srgbClr val="0070C0"/>
                </a:solidFill>
              </a:rPr>
              <a:t>ต่อสุขภาพ</a:t>
            </a:r>
          </a:p>
          <a:p>
            <a:pPr algn="ctr"/>
            <a:r>
              <a:rPr lang="th-TH" sz="2000" dirty="0">
                <a:solidFill>
                  <a:srgbClr val="0070C0"/>
                </a:solidFill>
              </a:rPr>
              <a:t>• จัดตกแต่งห้องให้มีอากาศถ่ายเทได้สะดวก</a:t>
            </a:r>
          </a:p>
          <a:p>
            <a:pPr algn="ctr"/>
            <a:r>
              <a:rPr lang="th-TH" sz="2000" dirty="0">
                <a:solidFill>
                  <a:srgbClr val="0070C0"/>
                </a:solidFill>
              </a:rPr>
              <a:t>• จัดตกแต่งห้องให้ทำความสะอาดได้ง่าย </a:t>
            </a:r>
          </a:p>
          <a:p>
            <a:pPr algn="ctr"/>
            <a:r>
              <a:rPr lang="th-TH" sz="2000" dirty="0">
                <a:solidFill>
                  <a:srgbClr val="0070C0"/>
                </a:solidFill>
              </a:rPr>
              <a:t>เพื่อไม่ให้เป็นแหล่งกักเก็บฝุ่นและเป็นที่อยู่ของสัตว์</a:t>
            </a:r>
          </a:p>
          <a:p>
            <a:pPr algn="ctr"/>
            <a:r>
              <a:rPr lang="th-TH" sz="2000" dirty="0">
                <a:solidFill>
                  <a:srgbClr val="0070C0"/>
                </a:solidFill>
              </a:rPr>
              <a:t>และแมลงต่าง ๆ</a:t>
            </a: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889000" y="850900"/>
            <a:ext cx="4071389" cy="18569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b="1" dirty="0">
                <a:solidFill>
                  <a:srgbClr val="C00000"/>
                </a:solidFill>
                <a:cs typeface="+mj-cs"/>
              </a:rPr>
              <a:t>1)ประโยชน์ใช้สอย</a:t>
            </a:r>
          </a:p>
          <a:p>
            <a:pPr algn="ctr"/>
            <a:r>
              <a:rPr lang="th-TH" sz="2000" dirty="0">
                <a:cs typeface="+mj-cs"/>
              </a:rPr>
              <a:t>• การจัดตกแต่งห้องควรคำนึงถึงประโยชน์ใช้สอย โดยเลือกใช้เครื่องเรือนและวัสดุ อุปกรณ์ที่ใช้</a:t>
            </a:r>
            <a:r>
              <a:rPr lang="th-TH" sz="2000" dirty="0" smtClean="0">
                <a:cs typeface="+mj-cs"/>
              </a:rPr>
              <a:t>ตกแต่งห้อง</a:t>
            </a:r>
            <a:r>
              <a:rPr lang="th-TH" sz="2000" dirty="0">
                <a:cs typeface="+mj-cs"/>
              </a:rPr>
              <a:t>ให้มีความเหมาะสมกับขนาดของห้อง จัด</a:t>
            </a:r>
            <a:r>
              <a:rPr lang="th-TH" sz="2000" dirty="0" smtClean="0">
                <a:cs typeface="+mj-cs"/>
              </a:rPr>
              <a:t>วางให้</a:t>
            </a:r>
            <a:r>
              <a:rPr lang="th-TH" sz="2000" dirty="0">
                <a:cs typeface="+mj-cs"/>
              </a:rPr>
              <a:t>เป็นระเบียบ สะดวกในการเดินเข้า-ออก </a:t>
            </a:r>
          </a:p>
          <a:p>
            <a:pPr algn="ctr"/>
            <a:r>
              <a:rPr lang="th-TH" sz="2000" dirty="0">
                <a:cs typeface="+mj-cs"/>
              </a:rPr>
              <a:t>และสามารถปรับเปลี่ยนโยกย้ายได้ง่าย</a:t>
            </a:r>
          </a:p>
        </p:txBody>
      </p:sp>
    </p:spTree>
    <p:extLst>
      <p:ext uri="{BB962C8B-B14F-4D97-AF65-F5344CB8AC3E}">
        <p14:creationId xmlns:p14="http://schemas.microsoft.com/office/powerpoint/2010/main" val="25072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587</Words>
  <Application>Microsoft Office PowerPoint</Application>
  <PresentationFormat>Widescreen</PresentationFormat>
  <Paragraphs>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Angsana New</vt:lpstr>
      <vt:lpstr>Arial</vt:lpstr>
      <vt:lpstr>Calibri</vt:lpstr>
      <vt:lpstr>Calibri Light</vt:lpstr>
      <vt:lpstr>Cordia New</vt:lpstr>
      <vt:lpstr>TH SarabunPSK</vt:lpstr>
      <vt:lpstr>Times New Roman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BOOMS</dc:creator>
  <cp:lastModifiedBy>Admin</cp:lastModifiedBy>
  <cp:revision>61</cp:revision>
  <dcterms:created xsi:type="dcterms:W3CDTF">2021-05-18T03:03:13Z</dcterms:created>
  <dcterms:modified xsi:type="dcterms:W3CDTF">2021-05-19T06:53:11Z</dcterms:modified>
</cp:coreProperties>
</file>