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8" r:id="rId6"/>
    <p:sldId id="304" r:id="rId7"/>
    <p:sldId id="299" r:id="rId8"/>
    <p:sldId id="298" r:id="rId9"/>
    <p:sldId id="305" r:id="rId10"/>
    <p:sldId id="306" r:id="rId11"/>
    <p:sldId id="307" r:id="rId12"/>
    <p:sldId id="300" r:id="rId13"/>
    <p:sldId id="301" r:id="rId14"/>
    <p:sldId id="302" r:id="rId15"/>
    <p:sldId id="303" r:id="rId16"/>
    <p:sldId id="294" r:id="rId17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FF"/>
    <a:srgbClr val="0000CC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6400" autoAdjust="0"/>
  </p:normalViewPr>
  <p:slideViewPr>
    <p:cSldViewPr snapToGrid="0">
      <p:cViewPr varScale="1">
        <p:scale>
          <a:sx n="67" d="100"/>
          <a:sy n="67" d="100"/>
        </p:scale>
        <p:origin x="102" y="46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A966F7-797A-4260-8A7E-EA5ADA1E4B16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19/05/64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83DDB94-34F5-40DF-B3FE-AF7C3F412E88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FB667E1-E601-4AAF-B95C-B25720D70A60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468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794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7008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ที่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รูปแบบอิสระ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" name="รูปแบบอิสระ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" name="รูปแบบอิสระ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" name="รูปแบบอิสระ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" name="รูปแบบอิสระ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" name="รูปแบบอิสระ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" name="รูปแบบอิสระ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" name="รูปแบบอิสระ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" name="รูปแบบอิสระ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" name="รูปแบบอิสระ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8" name="รูปแบบอิสระ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9" name="รูปแบบอิสระ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40" name="กลุ่ม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รูปแบบอิสระ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" name="รูปแบบอิสระ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" name="รูปแบบอิสระ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" name="รูปแบบอิสระ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5" name="รูปแบบอิสระ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6" name="รูปแบบอิสระ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7" name="รูปแบบอิสระ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8" name="รูปแบบอิสระ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49" name="รูปแบบอิสระ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50" name="กลุ่ม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รูปแบบอิสระ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2" name="รูปแบบอิสระ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3" name="รูปแบบอิสระ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59" name="รูปแบบอิสระ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0" name="รูปแบบอิสระ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61" name="กลุ่ม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รูปแบบอิสระ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5" name="รูปแบบอิสระ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6" name="รูปแบบอิสระ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7" name="รูปแบบอิสระ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8" name="รูปแบบอิสระ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9" name="รูปแบบอิสระ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0" name="รูปแบบอิสระ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1" name="รูปแบบอิสระ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2" name="รูปแบบอิสระ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3" name="รูปแบบอิสระ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4" name="รูปแบบอิสระ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5" name="รูปแบบอิสระ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6" name="รูปแบบอิสระ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7" name="รูปแบบอิสระ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8" name="รูปแบบอิสระ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9" name="รูปแบบอิสระ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0" name="รูปแบบอิสระ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81" name="กลุ่ม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รูปแบบอิสระ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3" name="รูปแบบอิสระ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4" name="รูปแบบอิสระ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5" name="รูปแบบอิสระ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87" name="กลุ่ม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94" name="กลุ่ม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รูปแบบอิสระ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7" name="รูปแบบอิสระ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8" name="รูปแบบอิสระ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99" name="กลุ่ม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รูปแบบอิสระ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106" name="กลุ่ม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รูปแบบอิสระ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0" name="รูปแบบอิสระ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1" name="รูปแบบอิสระ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2" name="รูปแบบอิสระ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3" name="รูปแบบอิสระ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4" name="รูปแบบอิสระ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15" name="รูปแบบอิสระ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6" name="รูปแบบอิสระ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17" name="กลุ่ม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รูปแบบอิสระ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9" name="รูปแบบอิสระ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0" name="รูปแบบอิสระ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1" name="รูปแบบอิสระ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2" name="รูปแบบอิสระ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3" name="รูปแบบอิสระ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4" name="รูปแบบอิสระ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5" name="รูปแบบอิสระ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6" name="รูปแบบอิสระ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7" name="รูปแบบอิสระ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8" name="รูปแบบอิสระ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9" name="รูปแบบอิสระ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0" name="รูปแบบอิสระ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1" name="รูปแบบอิสระ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2" name="รูปแบบอิสระ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3" name="รูปแบบอิสระ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4" name="รูปแบบอิสระ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5" name="รูปแบบอิสระ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6" name="รูปแบบอิสระ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7" name="รูปแบบอิสระ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8" name="รูปแบบอิสระ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9" name="รูปแบบอิสระ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0" name="รูปแบบอิสระ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1" name="รูปแบบอิสระ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2" name="รูปแบบอิสระ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3" name="รูปแบบอิสระ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4" name="รูปแบบอิสระ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5" name="รูปแบบอิสระ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146" name="กลุ่ม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รูปแบบอิสระ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8" name="รูปแบบอิสระ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9" name="รูปแบบอิสระ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0" name="รูปแบบอิสระ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1" name="รูปแบบอิสระ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2" name="รูปแบบอิสระ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3" name="รูปแบบอิสระ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4" name="รูปแบบอิสระ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5" name="รูปแบบอิสระ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6" name="รูปแบบอิสระ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7" name="รูปแบบอิสระ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8" name="รูปแบบอิสระ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9" name="รูปแบบอิสระ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0" name="รูปแบบอิสระ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1" name="รูปแบบอิสระ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2" name="รูปแบบอิสระ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3" name="รูปแบบอิสระ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4" name="รูปแบบอิสระ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5" name="รูปแบบอิสระ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6" name="รูปแบบอิสระ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7" name="รูปแบบอิสระ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8" name="รูปแบบอิสระ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9" name="รูปแบบอิสระ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0" name="รูปแบบอิสระ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171" name="กลุ่ม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รูปแบบอิสระ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3" name="รูปแบบอิสระ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4" name="รูปแบบอิสระ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5" name="รูปแบบอิสระ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6" name="รูปแบบอิสระ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7" name="รูปแบบอิสระ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8" name="รูปแบบอิสระ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9" name="รูปแบบอิสระ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h-TH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94C8E9-3131-46DB-AACC-183BF7EA4E52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B190C9-91AC-4467-8D86-4FE802370602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96937A-7625-4D7F-BCFA-B922FAFAB6C7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A45875-FC53-4899-AC0E-E9DED250360A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F6C91-A20E-441C-BBBC-1346212D2075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AFC127-C3E2-43B7-B106-C39B85A5FAF8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แบบอิสระ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รูปแบบอิสระ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รูปแบบอิสระ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9" name="กลุ่ม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รูปแบบอิสระ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" name="รูปแบบอิสระ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" name="รูปแบบอิสระ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5" name="รูปแบบอิสระ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" name="รูปแบบอิสระ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" name="รูปแบบอิสระ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8" name="รูปแบบอิสระ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9" name="รูปแบบอิสระ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0" name="รูปแบบอิสระ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1" name="รูปแบบอิสระ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" name="รูปแบบอิสระ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" name="รูปแบบอิสระ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" name="รูปแบบอิสระ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5" name="รูปแบบอิสระ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6" name="รูปแบบอิสระ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7" name="รูปแบบอิสระ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8" name="รูปแบบอิสระ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9" name="รูปแบบอิสระ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0" name="รูปแบบอิสระ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1" name="รูปแบบอิสระ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2" name="รูปแบบอิสระ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3" name="รูปแบบอิสระ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รูปแบบอิสระ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2" name="รูปแบบอิสระ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5" name="รูปแบบอิสระ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6" name="รูปแบบอิสระ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7" name="รูปแบบอิสระ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8" name="รูปแบบอิสระ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9" name="รูปแบบอิสระ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0" name="รูปแบบอิสระ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1" name="รูปแบบอิสระ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2" name="รูปแบบอิสระ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3" name="รูปแบบอิสระ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4" name="รูปแบบอิสระ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5" name="รูปแบบอิสระ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6" name="รูปแบบอิสระ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7" name="รูปแบบอิสระ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8" name="รูปแบบอิสระ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79" name="รูปแบบอิสระ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0" name="รูปแบบอิสระ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1" name="รูปแบบอิสระ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2" name="รูปแบบอิสระ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3" name="รูปแบบอิสระ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4" name="รูปแบบอิสระ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5" name="รูปแบบอิสระ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93" name="กลุ่ม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รูปแบบอิสระ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7" name="รูปแบบอิสระ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8" name="รูปแบบอิสระ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9" name="รูปแบบอิสระ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0" name="รูปแบบอิสระ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1" name="รูปแบบอิสระ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2" name="รูปแบบอิสระ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3" name="รูปแบบอิสระ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4" name="รูปแบบอิสระ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5" name="รูปแบบอิสระ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6" name="รูปแบบอิสระ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7" name="รูปแบบอิสระ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8" name="รูปแบบอิสระ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9" name="รูปแบบอิสระ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0" name="รูปแบบอิสระ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1" name="รูปแบบอิสระ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2" name="รูปแบบอิสระ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3" name="รูปแบบอิสระ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4" name="รูปแบบอิสระ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5" name="รูปแบบอิสระ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6" name="รูปแบบอิสระ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7" name="รูปแบบอิสระ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8" name="รูปแบบอิสระ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9" name="รูปแบบอิสระ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0" name="รูปแบบอิสระ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1" name="รูปแบบอิสระ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2" name="รูปแบบอิสระ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3" name="รูปแบบอิสระ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4" name="รูปแบบอิสระ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5" name="รูปแบบอิสระ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6" name="รูปแบบอิสระ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7" name="รูปแบบอิสระ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8" name="รูปแบบอิสระ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9" name="รูปแบบอิสระ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0" name="รูปแบบอิสระ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1" name="รูปแบบอิสระ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2" name="รูปแบบอิสระ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3" name="รูปแบบอิสระ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4" name="รูปแบบอิสระ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5" name="รูปแบบอิสระ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6" name="รูปแบบอิสระ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7" name="รูปแบบอิสระ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8" name="รูปแบบอิสระ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9" name="รูปแบบอิสระ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0" name="รูปแบบอิสระ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1" name="รูปแบบอิสระ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2" name="รูปแบบอิสระ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3" name="รูปแบบอิสระ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4" name="รูปแบบอิสระ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5" name="รูปแบบอิสระ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6" name="รูปแบบอิสระ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7" name="รูปแบบอิสระ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8" name="รูปแบบอิสระ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9" name="รูปแบบอิสระ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0" name="รูปแบบอิสระ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1" name="รูปแบบอิสระ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2" name="รูปแบบอิสระ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3" name="รูปแบบอิสระ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4" name="รูปแบบอิสระ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5" name="รูปแบบอิสระ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6" name="รูปแบบอิสระ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7" name="รูปแบบอิสระ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8" name="รูปแบบอิสระ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9" name="รูปแบบอิสระ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0" name="รูปแบบอิสระ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1" name="รูปแบบอิสระ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2" name="รูปแบบอิสระ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3" name="รูปแบบอิสระ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4" name="รูปแบบอิสระ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5" name="รูปแบบอิสระ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6" name="รูปแบบอิสระ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177" name="กลุ่ม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รูปแบบอิสระ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9" name="รูปแบบอิสระ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0" name="รูปแบบอิสระ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1" name="รูปแบบอิสระ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2" name="รูปแบบอิสระ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3" name="รูปแบบอิสระ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4" name="รูปแบบอิสระ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5" name="รูปแบบอิสระ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6" name="รูปแบบอิสระ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7" name="รูปแบบอิสระ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8" name="รูปแบบอิสระ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9" name="รูปแบบอิสระ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0" name="รูปแบบอิสระ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1" name="รูปแบบอิสระ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2" name="รูปแบบอิสระ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3" name="รูปแบบอิสระ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4" name="รูปแบบอิสระ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5" name="รูปแบบอิสระ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6" name="รูปแบบอิสระ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7" name="รูปแบบอิสระ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8" name="รูปแบบอิสระ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9" name="รูปแบบอิสระ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0" name="รูปแบบอิสระ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1" name="รูปแบบอิสระ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2" name="รูปแบบอิสระ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3" name="รูปแบบอิสระ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4" name="รูปแบบอิสระ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5" name="รูปแบบอิสระ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6" name="รูปแบบอิสระ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7" name="รูปแบบอิสระ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8" name="รูปแบบอิสระ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9" name="รูปแบบอิสระ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0" name="รูปแบบอิสระ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1" name="รูปแบบอิสระ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2" name="รูปแบบอิสระ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3" name="รูปแบบอิสระ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4" name="รูปแบบอิสระ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5" name="รูปแบบอิสระ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6" name="รูปแบบอิสระ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7" name="รูปแบบอิสระ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8" name="รูปแบบอิสระ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9" name="รูปแบบอิสระ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0" name="รูปแบบอิสระ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1" name="รูปแบบอิสระ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2" name="รูปแบบอิสระ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3" name="รูปแบบอิสระ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4" name="รูปแบบอิสระ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5" name="รูปแบบอิสระ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6" name="รูปแบบอิสระ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7" name="รูปแบบอิสระ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8" name="รูปแบบอิสระ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9" name="รูปแบบอิสระ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0" name="รูปแบบอิสระ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1" name="รูปแบบอิสระ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2" name="รูปแบบอิสระ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3" name="รูปแบบอิสระ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4" name="รูปแบบอิสระ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5" name="รูปแบบอิสระ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6" name="รูปแบบอิสระ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7" name="รูปแบบอิสระ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8" name="รูปแบบอิสระ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9" name="รูปแบบอิสระ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0" name="รูปแบบอิสระ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1" name="รูปแบบอิสระ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2" name="รูปแบบอิสระ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3" name="รูปแบบอิสระ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4" name="รูปแบบอิสระ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5" name="รูปแบบอิสระ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6" name="รูปแบบอิสระ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7" name="รูปแบบอิสระ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8" name="รูปแบบอิสระ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9" name="รูปแบบอิสระ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0" name="รูปแบบอิสระ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1" name="รูปแบบอิสระ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2" name="รูปแบบอิสระ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3" name="รูปแบบอิสระ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4" name="รูปแบบอิสระ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5" name="รูปแบบอิสระ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6" name="รูปแบบอิสระ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7" name="รูปแบบอิสระ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8" name="รูปแบบอิสระ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9" name="รูปแบบอิสระ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260" name="กลุ่ม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รูปแบบอิสระ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2" name="รูปแบบอิสระ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3" name="รูปแบบอิสระ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4" name="รูปแบบอิสระ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5" name="รูปแบบอิสระ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6" name="รูปแบบอิสระ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7" name="รูปแบบอิสระ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8" name="รูปแบบอิสระ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9" name="รูปแบบอิสระ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0" name="รูปแบบอิสระ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1" name="รูปแบบอิสระ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2" name="รูปแบบอิสระ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3" name="รูปแบบอิสระ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4" name="รูปแบบอิสระ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5" name="รูปแบบอิสระ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6" name="รูปแบบอิสระ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7" name="รูปแบบอิสระ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solidFill>
                  <a:schemeClr val="accent6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8" name="รูปแบบอิสระ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9" name="รูปแบบอิสระ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0" name="รูปแบบอิสระ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1" name="รูปแบบอิสระ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2" name="รูปแบบอิสระ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3" name="รูปแบบอิสระ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4" name="รูปแบบอิสระ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5" name="รูปแบบอิสระ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6" name="รูปแบบอิสระ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7" name="รูปแบบอิสระ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8" name="รูปแบบอิสระ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289" name="กลุ่ม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รูปแบบอิสระ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1" name="วงรี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2" name="รูปแบบอิสระ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3" name="รูปแบบอิสระ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4" name="รูปแบบอิสระ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5" name="รูปแบบอิสระ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6" name="รูปแบบอิสระ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7" name="รูปแบบอิสระ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8" name="รูปแบบอิสระ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9" name="รูปแบบอิสระ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0" name="รูปแบบอิสระ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1" name="รูปแบบอิสระ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2" name="รูปแบบอิสระ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3" name="รูปแบบอิสระ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4" name="รูปแบบอิสระ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5" name="รูปแบบอิสระ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6" name="รูปแบบอิสระ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7" name="รูปแบบอิสระ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8" name="รูปแบบอิสระ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9" name="รูปแบบอิสระ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10" name="รูปแบบอิสระ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311" name="กลุ่ม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รูปแบบอิสระ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3" name="รูปแบบอิสระ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4" name="รูปแบบอิสระ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5" name="รูปแบบอิสระ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6" name="รูปแบบอิสระ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7" name="รูปแบบอิสระ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8" name="รูปแบบอิสระ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9" name="รูปแบบอิสระ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0" name="รูปแบบอิสระ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1" name="รูปแบบอิสระ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2" name="รูปแบบอิสระ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3" name="รูปแบบอิสระ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4" name="รูปแบบอิสระ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5" name="รูปแบบอิสระ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6" name="รูปแบบอิสระ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7" name="รูปแบบอิสระ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8" name="รูปแบบอิสระ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9" name="รูปแบบอิสระ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0" name="รูปแบบอิสระ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1" name="รูปแบบอิสระ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2" name="รูปแบบอิสระ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3" name="รูปแบบอิสระ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4" name="รูปแบบอิสระ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5" name="รูปแบบอิสระ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6" name="รูปแบบอิสระ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7" name="รูปแบบอิสระ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8" name="รูปแบบอิสระ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9" name="รูปแบบอิสระ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0" name="รูปแบบอิสระ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1" name="รูปแบบอิสระ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2" name="รูปแบบอิสระ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3" name="รูปแบบอิสระ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4" name="รูปแบบอิสระ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5" name="รูปแบบอิสระ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6" name="รูปแบบอิสระ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7" name="รูปแบบอิสระ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348" name="กลุ่ม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กลุ่ม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รูปแบบอิสระ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6" name="รูปแบบอิสระ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7" name="รูปแบบอิสระ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8" name="รูปแบบอิสระ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9" name="รูปแบบอิสระ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0" name="รูปแบบอิสระ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1" name="รูปแบบอิสระ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2" name="รูปแบบอิสระ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3" name="รูปแบบอิสระ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4" name="รูปแบบอิสระ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5" name="รูปแบบอิสระ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6" name="รูปแบบอิสระ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7" name="รูปแบบอิสระ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8" name="รูปแบบอิสระ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89" name="รูปแบบอิสระ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0" name="รูปแบบอิสระ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1" name="รูปแบบอิสระ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2" name="รูปแบบอิสระ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3" name="รูปแบบอิสระ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4" name="รูปแบบอิสระ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5" name="รูปแบบอิสระ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6" name="รูปแบบอิสระ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7" name="รูปแบบอิสระ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8" name="รูปแบบอิสระ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99" name="รูปแบบอิสระ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0" name="รูปแบบอิสระ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1" name="รูปแบบอิสระ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2" name="รูปแบบอิสระ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3" name="รูปแบบอิสระ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4" name="รูปแบบอิสระ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5" name="รูปแบบอิสระ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6" name="รูปแบบอิสระ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7" name="รูปแบบอิสระ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8" name="รูปแบบอิสระ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9" name="รูปแบบอิสระ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0" name="รูปแบบอิสระ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1" name="รูปแบบอิสระ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2" name="รูปแบบอิสระ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3" name="รูปแบบอิสระ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4" name="รูปแบบอิสระ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5" name="รูปแบบอิสระ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6" name="รูปแบบอิสระ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7" name="รูปแบบอิสระ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8" name="รูปแบบอิสระ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19" name="รูปแบบอิสระ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20" name="รูปแบบอิสระ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21" name="รูปแบบอิสระ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grpSp>
          <p:nvGrpSpPr>
            <p:cNvPr id="350" name="กลุ่ม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รูปแบบอิสระ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7" name="รูปแบบอิสระ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8" name="รูปแบบอิสระ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9" name="รูปแบบอิสระ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0" name="รูปแบบอิสระ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1" name="รูปแบบอิสระ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2" name="รูปแบบอิสระ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3" name="รูปแบบอิสระ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4" name="รูปแบบอิสระ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grpSp>
          <p:nvGrpSpPr>
            <p:cNvPr id="351" name="กลุ่ม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รูปแบบอิสระ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0" name="รูปแบบอิสระ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1" name="รูปแบบอิสระ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2" name="รูปแบบอิสระ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3" name="รูปแบบอิสระ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4" name="รูปแบบอิสระ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65" name="รูปแบบอิสระ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grpSp>
          <p:nvGrpSpPr>
            <p:cNvPr id="352" name="กลุ่ม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รูปแบบอิสระ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54" name="รูปแบบอิสระ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55" name="รูปแบบอิสระ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56" name="รูปแบบอิสระ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57" name="รูปแบบอิสระ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58" name="รูปแบบอิสระ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th-TH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</p:grpSp>
      <p:grpSp>
        <p:nvGrpSpPr>
          <p:cNvPr id="422" name="กลุ่ม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รูปแบบอิสระ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4" name="รูปแบบอิสระ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5" name="รูปแบบอิสระ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6" name="รูปแบบอิสระ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7" name="รูปแบบอิสระ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8" name="รูปแบบอิสระ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9" name="รูปแบบอิสระ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0" name="รูปแบบอิสระ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431" name="กลุ่ม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รูปแบบอิสระ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3" name="รูปแบบอิสระ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4" name="รูปแบบอิสระ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5" name="รูปแบบอิสระ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6" name="รูปแบบอิสระ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7" name="รูปแบบอิสระ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8" name="รูปแบบอิสระ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39" name="รูปแบบอิสระ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440" name="กลุ่ม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รูปแบบอิสระ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2" name="รูปแบบอิสระ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3" name="รูปแบบอิสระ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4" name="รูปแบบอิสระ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5" name="รูปแบบอิสระ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6" name="รูปแบบอิสระ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7" name="รูปแบบอิสระ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48" name="รูปแบบอิสระ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F9BE2-6CC1-4714-B60A-C80046669A32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2D9756-4C48-443F-9A6C-8C408812A141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CD4C77-7488-43A2-9708-19E8F9E1A769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70408D-E49C-40D6-B64A-2272441A11EB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รูปแบบอิสระ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รูปแบบอิสระ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0" name="กลุ่ม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รูปแบบอิสระ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รูปแบบอิสระ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2" name="รูปแบบอิสระ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3" name="รูปแบบอิสระ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26" name="กลุ่ม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รูปแบบอิสระ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34" name="กลุ่ม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รูปแบบอิสระ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6" name="รูปแบบอิสระ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7" name="รูปแบบอิสระ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8" name="รูปแบบอิสระ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9" name="รูปแบบอิสระ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0" name="รูปแบบอิสระ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1" name="รูปแบบอิสระ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2" name="รูปแบบอิสระ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43" name="กลุ่ม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รูปแบบอิสระ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5" name="รูปแบบอิสระ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6" name="รูปแบบอิสระ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7" name="รูปแบบอิสระ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8" name="รูปแบบอิสระ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49" name="รูปแบบอิสระ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0" name="รูปแบบอิสระ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1" name="รูปแบบอิสระ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52" name="กลุ่ม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รูปแบบอิสระ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pSp>
        <p:nvGrpSpPr>
          <p:cNvPr id="61" name="กลุ่ม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รูปแบบอิสระ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5" name="รูปแบบอิสระ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6" name="รูปแบบอิสระ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7" name="รูปแบบอิสระ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8" name="รูปแบบอิสระ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9" name="รูปแบบอิสระ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F39BEC7-CB92-4F77-BFD8-402AF45E9251}" type="datetime1">
              <a:rPr lang="th-TH" smtClean="0"/>
              <a:pPr/>
              <a:t>19/05/64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A8D9AD5-F248-4919-864A-CFD76CC027D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haigoodview.com/node/18410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goodview.com/node/193008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luvasianseries.blogspot.com/2015/06/youre-best-lee-soon-shin.html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163754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oddaysss.blogspot.com/" TargetMode="External"/><Relationship Id="rId7" Type="http://schemas.openxmlformats.org/officeDocument/2006/relationships/hyperlink" Target="http://thaigoodview.com/node/42924?page=0,16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://www.thaigoodview.com/node/134875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894209" y="165019"/>
            <a:ext cx="9360418" cy="2263258"/>
          </a:xfrm>
        </p:spPr>
        <p:txBody>
          <a:bodyPr rtlCol="0">
            <a:normAutofit/>
          </a:bodyPr>
          <a:lstStyle/>
          <a:p>
            <a:pPr rtl="0"/>
            <a:r>
              <a:rPr lang="th-TH" b="1" dirty="0">
                <a:solidFill>
                  <a:srgbClr val="FF0000"/>
                </a:solidFill>
              </a:rPr>
              <a:t>สื่อการสอนวิชา สุขศึกษา  </a:t>
            </a:r>
            <a:r>
              <a:rPr lang="th-TH" sz="6000" b="1" dirty="0">
                <a:solidFill>
                  <a:srgbClr val="FF0000"/>
                </a:solidFill>
              </a:rPr>
              <a:t>ชั้นมัธยมศึกษาปีที่ 2</a:t>
            </a: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2747609" y="5369280"/>
            <a:ext cx="8348662" cy="1443038"/>
          </a:xfrm>
        </p:spPr>
        <p:txBody>
          <a:bodyPr rtlCol="0">
            <a:normAutofit/>
          </a:bodyPr>
          <a:lstStyle/>
          <a:p>
            <a:pPr rtl="0"/>
            <a:r>
              <a:rPr lang="th-TH" sz="4000" b="1" dirty="0">
                <a:solidFill>
                  <a:srgbClr val="00B0F0"/>
                </a:solidFill>
              </a:rPr>
              <a:t>โดย...  ครูวิยะดา  ดอนแก้วภู่</a:t>
            </a:r>
          </a:p>
          <a:p>
            <a:pPr rtl="0"/>
            <a:r>
              <a:rPr lang="th-TH" sz="4000" b="1" dirty="0">
                <a:solidFill>
                  <a:srgbClr val="00B0F0"/>
                </a:solidFill>
              </a:rPr>
              <a:t>ตำแหน่ง ครูชำนาญการ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927A4E4-E08D-4E86-B6D0-63F32671D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29" y="4081674"/>
            <a:ext cx="2395936" cy="240203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88BA211-B5DA-4BC2-9457-7AB801641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60596" y="2962588"/>
            <a:ext cx="4141688" cy="2351001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C35B903-C840-4199-B0B4-4B247C426D22}"/>
              </a:ext>
            </a:extLst>
          </p:cNvPr>
          <p:cNvSpPr txBox="1"/>
          <p:nvPr/>
        </p:nvSpPr>
        <p:spPr>
          <a:xfrm>
            <a:off x="1494969" y="2377813"/>
            <a:ext cx="10158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เรื่อง  การเจริญเติบโตและพัฒนาการของวัยรุ่น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: แนวนอน 3">
            <a:extLst>
              <a:ext uri="{FF2B5EF4-FFF2-40B4-BE49-F238E27FC236}">
                <a16:creationId xmlns:a16="http://schemas.microsoft.com/office/drawing/2014/main" id="{9777B7BF-92C4-40BF-8615-E96214EA24D0}"/>
              </a:ext>
            </a:extLst>
          </p:cNvPr>
          <p:cNvSpPr/>
          <p:nvPr/>
        </p:nvSpPr>
        <p:spPr>
          <a:xfrm>
            <a:off x="1314259" y="442913"/>
            <a:ext cx="8472679" cy="1628774"/>
          </a:xfrm>
          <a:prstGeom prst="horizont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10F14A-196B-460F-A6A0-7CC98681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42" y="313539"/>
            <a:ext cx="9133730" cy="1233424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การเปลี่ยนแปลงทางด้านสังคม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DC5A87-49DE-4D72-BE1C-EA568123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959" y="2178515"/>
            <a:ext cx="9134856" cy="4343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h-TH" sz="2400" b="1" dirty="0">
                <a:effectLst/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ต้องการเป็นที่ยอมรับของเพื่อน</a:t>
            </a:r>
            <a:endParaRPr lang="en-US" sz="2400" b="1" dirty="0">
              <a:effectLst/>
              <a:latin typeface="BrowalliaUPC" panose="020B0604020202020204" pitchFamily="34" charset="-34"/>
              <a:ea typeface="Calibri" panose="020F0502020204030204" pitchFamily="34" charset="0"/>
              <a:cs typeface="BrowalliaUPC" panose="020B0604020202020204" pitchFamily="34" charset="-34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h-TH" sz="2400" b="1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effectLst/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เชื่อถือและรับฟังเพื่อนมากกว่าพ่อแม่</a:t>
            </a:r>
            <a:endParaRPr lang="en-US" sz="2400" b="1" dirty="0">
              <a:effectLst/>
              <a:latin typeface="BrowalliaUPC" panose="020B0604020202020204" pitchFamily="34" charset="-34"/>
              <a:ea typeface="Calibri" panose="020F0502020204030204" pitchFamily="34" charset="0"/>
              <a:cs typeface="BrowalliaUPC" panose="020B0604020202020204" pitchFamily="34" charset="-34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h-TH" sz="2400" b="1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effectLst/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มีพฤติกรรมการเลียนแบบคนดัง</a:t>
            </a:r>
            <a:endParaRPr lang="en-US" sz="2400" b="1" dirty="0">
              <a:effectLst/>
              <a:latin typeface="BrowalliaUPC" panose="020B0604020202020204" pitchFamily="34" charset="-34"/>
              <a:ea typeface="Calibri" panose="020F0502020204030204" pitchFamily="34" charset="0"/>
              <a:cs typeface="BrowalliaUPC" panose="020B0604020202020204" pitchFamily="34" charset="-34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th-TH" sz="2400" b="1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effectLst/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พยายามปลีกตัวออกห่างจากพ่อแม่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h-TH" sz="2400" b="1" dirty="0">
                <a:effectLst/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เริ่มมีความรักกับเพื่อนต่างเพศ</a:t>
            </a:r>
            <a:endParaRPr lang="en-US" sz="2400" b="1" dirty="0">
              <a:effectLst/>
              <a:latin typeface="BrowalliaUPC" panose="020B0604020202020204" pitchFamily="34" charset="-34"/>
              <a:ea typeface="Calibri" panose="020F0502020204030204" pitchFamily="34" charset="0"/>
              <a:cs typeface="BrowalliaUPC" panose="020B0604020202020204" pitchFamily="34" charset="-34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h-TH" sz="2400" b="1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effectLst/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ชอบเปรียบเทียบระหว่างตนเองและเพื่อน</a:t>
            </a:r>
            <a:endParaRPr lang="en-US" sz="2400" b="1" dirty="0">
              <a:effectLst/>
              <a:latin typeface="BrowalliaUPC" panose="020B0604020202020204" pitchFamily="34" charset="-34"/>
              <a:ea typeface="Calibri" panose="020F0502020204030204" pitchFamily="34" charset="0"/>
              <a:cs typeface="BrowalliaUPC" panose="020B0604020202020204" pitchFamily="34" charset="-34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h-TH" sz="2400" b="1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effectLst/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ชอบเที่ยวเตร่ จัดกิจกรรม และหาความรู้เป็นหมู่คณะ</a:t>
            </a:r>
            <a:endParaRPr lang="en-US" sz="2400" b="1" dirty="0">
              <a:effectLst/>
              <a:latin typeface="BrowalliaUPC" panose="020B0604020202020204" pitchFamily="34" charset="-34"/>
              <a:ea typeface="Calibri" panose="020F0502020204030204" pitchFamily="34" charset="0"/>
              <a:cs typeface="BrowalliaUPC" panose="020B0604020202020204" pitchFamily="34" charset="-34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th-TH" sz="2400" b="1" dirty="0"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effectLst/>
                <a:latin typeface="BrowalliaUPC" panose="020B0604020202020204" pitchFamily="34" charset="-34"/>
                <a:ea typeface="Times New Roman" panose="02020603050405020304" pitchFamily="18" charset="0"/>
                <a:cs typeface="BrowalliaUPC" panose="020B0604020202020204" pitchFamily="34" charset="-34"/>
              </a:rPr>
              <a:t>พยายามปรับตัวให้เข้ากับกระแสสังคมและสมัยนิยม</a:t>
            </a:r>
            <a:endParaRPr lang="th-TH" sz="24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63DFDE4-73EE-4E7E-90FE-3C3DEB7C2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67387" y="2434267"/>
            <a:ext cx="2639385" cy="2639385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47537603-79BD-43C8-A7C0-5B888C088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15375" y="4031151"/>
            <a:ext cx="3014302" cy="2719396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F78C900-07F5-47A1-AFE2-D7DA0E272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538" y="1979563"/>
            <a:ext cx="2491734" cy="20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ศร: ขวาท้ายขีด 3">
            <a:extLst>
              <a:ext uri="{FF2B5EF4-FFF2-40B4-BE49-F238E27FC236}">
                <a16:creationId xmlns:a16="http://schemas.microsoft.com/office/drawing/2014/main" id="{36CFDDD9-1BAE-4971-A2C7-5BF0BF0C1488}"/>
              </a:ext>
            </a:extLst>
          </p:cNvPr>
          <p:cNvSpPr/>
          <p:nvPr/>
        </p:nvSpPr>
        <p:spPr>
          <a:xfrm>
            <a:off x="723397" y="313597"/>
            <a:ext cx="9134856" cy="2735727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EFD5D1-80AE-42F9-8295-42BBE3E4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787200"/>
            <a:ext cx="9133730" cy="1233424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การเปลี่ยนแปลงทางด้านสติปัญญา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6316A84-9331-46C0-980F-C1296036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97" y="3114675"/>
            <a:ext cx="9134856" cy="41529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sz="40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+mn-cs"/>
              </a:rPr>
              <a:t> วัยนี้สติปัญญาจะพัฒนาสูงขึ้นจนมีความคิดเป็นรูปธรรม 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40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+mn-cs"/>
              </a:rPr>
              <a:t> มีความสามารถในการคิด  วิเคราะห์  สิ่งต่างๆได้มากขึ้น 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40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+mn-cs"/>
              </a:rPr>
              <a:t> เมื่อพ้นช่วงวันรุ่นแล้วจะมีความสามารถทางสติปัญญาเหมือนผู้ใหญ่</a:t>
            </a:r>
            <a:endParaRPr lang="th-TH" sz="4000" b="1" dirty="0">
              <a:cs typeface="+mn-cs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A0FECCE-C913-42B9-9628-4FF736189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775" y="2543176"/>
            <a:ext cx="2810500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8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F7F2D860-1B65-4821-A873-DB9D26A28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99" y="534578"/>
            <a:ext cx="11172825" cy="55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06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โป่งความคิด: ก้อนเมฆ 4">
            <a:extLst>
              <a:ext uri="{FF2B5EF4-FFF2-40B4-BE49-F238E27FC236}">
                <a16:creationId xmlns:a16="http://schemas.microsoft.com/office/drawing/2014/main" id="{80AAF650-BBA5-4F2E-8109-20B696667072}"/>
              </a:ext>
            </a:extLst>
          </p:cNvPr>
          <p:cNvSpPr/>
          <p:nvPr/>
        </p:nvSpPr>
        <p:spPr>
          <a:xfrm>
            <a:off x="1456335" y="80431"/>
            <a:ext cx="8458200" cy="3686175"/>
          </a:xfrm>
          <a:prstGeom prst="cloudCallout">
            <a:avLst>
              <a:gd name="adj1" fmla="val 48762"/>
              <a:gd name="adj2" fmla="val -12694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56159" y="43064"/>
            <a:ext cx="6058552" cy="3507549"/>
          </a:xfrm>
        </p:spPr>
        <p:txBody>
          <a:bodyPr rtlCol="0"/>
          <a:lstStyle/>
          <a:p>
            <a:pPr rtl="0"/>
            <a:r>
              <a:rPr lang="th-TH" b="1" dirty="0"/>
              <a:t>นักเรียนสามารถศึกษาหาข้อมูลเพิ่มเติมได้ที่นี่นะจ๊ะ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E613541-5E04-4FC8-8B4B-133BD5239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70" y="3922088"/>
            <a:ext cx="2145978" cy="248738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07025E6-9A2C-4D53-A3E4-BAFAFEA81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95" y="3706095"/>
            <a:ext cx="1518036" cy="3151905"/>
          </a:xfrm>
          <a:prstGeom prst="rect">
            <a:avLst/>
          </a:prstGeom>
        </p:spPr>
      </p:pic>
      <p:sp>
        <p:nvSpPr>
          <p:cNvPr id="7" name="ลูกศร: ลง 6">
            <a:extLst>
              <a:ext uri="{FF2B5EF4-FFF2-40B4-BE49-F238E27FC236}">
                <a16:creationId xmlns:a16="http://schemas.microsoft.com/office/drawing/2014/main" id="{55A270AF-329D-4ABD-BE16-4CA8F9655C83}"/>
              </a:ext>
            </a:extLst>
          </p:cNvPr>
          <p:cNvSpPr/>
          <p:nvPr/>
        </p:nvSpPr>
        <p:spPr>
          <a:xfrm>
            <a:off x="6972298" y="3432884"/>
            <a:ext cx="1257302" cy="664983"/>
          </a:xfrm>
          <a:prstGeom prst="downArrow">
            <a:avLst>
              <a:gd name="adj1" fmla="val 50000"/>
              <a:gd name="adj2" fmla="val 361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D5528C3-E733-4D34-916B-28C86FA91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582" y="4196644"/>
            <a:ext cx="2480733" cy="24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: มุมมน 24">
            <a:extLst>
              <a:ext uri="{FF2B5EF4-FFF2-40B4-BE49-F238E27FC236}">
                <a16:creationId xmlns:a16="http://schemas.microsoft.com/office/drawing/2014/main" id="{5DEF17DC-4983-4867-AC47-F938139A2718}"/>
              </a:ext>
            </a:extLst>
          </p:cNvPr>
          <p:cNvSpPr/>
          <p:nvPr/>
        </p:nvSpPr>
        <p:spPr>
          <a:xfrm>
            <a:off x="8029575" y="5243763"/>
            <a:ext cx="3417358" cy="16142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C21E6E11-FB6F-4AD9-A93E-F2CB0F026CA4}"/>
              </a:ext>
            </a:extLst>
          </p:cNvPr>
          <p:cNvSpPr/>
          <p:nvPr/>
        </p:nvSpPr>
        <p:spPr>
          <a:xfrm>
            <a:off x="4029075" y="5243763"/>
            <a:ext cx="3794445" cy="16142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7A66B0DE-27A5-4E84-ABD4-459656DBA819}"/>
              </a:ext>
            </a:extLst>
          </p:cNvPr>
          <p:cNvSpPr/>
          <p:nvPr/>
        </p:nvSpPr>
        <p:spPr>
          <a:xfrm>
            <a:off x="545383" y="5243763"/>
            <a:ext cx="3119963" cy="1515543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70D342D4-38C7-4E55-A0AE-0D011750DA8A}"/>
              </a:ext>
            </a:extLst>
          </p:cNvPr>
          <p:cNvSpPr/>
          <p:nvPr/>
        </p:nvSpPr>
        <p:spPr>
          <a:xfrm>
            <a:off x="1196624" y="513033"/>
            <a:ext cx="9863294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872646" y="342536"/>
            <a:ext cx="10120999" cy="1752600"/>
          </a:xfrm>
        </p:spPr>
        <p:txBody>
          <a:bodyPr rtlCol="0">
            <a:noAutofit/>
          </a:bodyPr>
          <a:lstStyle/>
          <a:p>
            <a:pPr rtl="0"/>
            <a:r>
              <a:rPr lang="th-TH" sz="5400" b="1" dirty="0">
                <a:solidFill>
                  <a:srgbClr val="0000FF"/>
                </a:solidFill>
                <a:latin typeface="+mn-lt"/>
              </a:rPr>
              <a:t>หน่วยการเรียนรู้ที่  1  </a:t>
            </a:r>
            <a:br>
              <a:rPr lang="th-TH" sz="4000" b="1" dirty="0">
                <a:solidFill>
                  <a:srgbClr val="0000FF"/>
                </a:solidFill>
                <a:latin typeface="+mn-lt"/>
              </a:rPr>
            </a:br>
            <a:r>
              <a:rPr lang="th-TH" sz="4000" b="1" dirty="0">
                <a:solidFill>
                  <a:srgbClr val="0000FF"/>
                </a:solidFill>
                <a:latin typeface="+mn-lt"/>
              </a:rPr>
              <a:t>การเจริญเติบโตและพัฒนาการของวัยรุ่น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7196BD0-625B-4EA6-AA75-913F46DCD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261" y="930749"/>
            <a:ext cx="1255885" cy="1530229"/>
          </a:xfrm>
          <a:prstGeom prst="rect">
            <a:avLst/>
          </a:prstGeom>
        </p:spPr>
      </p:pic>
      <p:sp>
        <p:nvSpPr>
          <p:cNvPr id="10" name="ตัวแทนเนื้อหา 9">
            <a:extLst>
              <a:ext uri="{FF2B5EF4-FFF2-40B4-BE49-F238E27FC236}">
                <a16:creationId xmlns:a16="http://schemas.microsoft.com/office/drawing/2014/main" id="{F023FC46-1E3B-4362-ADAF-F5DCCA92C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5310323"/>
            <a:ext cx="10946870" cy="186956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h-TH" sz="1800" b="1" dirty="0">
                <a:solidFill>
                  <a:srgbClr val="FF0000"/>
                </a:solidFill>
              </a:rPr>
              <a:t>  วัยแรกรุ่น  อายุ  10 – 13  ปี               </a:t>
            </a:r>
            <a:r>
              <a:rPr lang="th-TH" sz="1800" b="1" dirty="0">
                <a:solidFill>
                  <a:srgbClr val="009900"/>
                </a:solidFill>
              </a:rPr>
              <a:t>วัยรุ่นตอนกลาง  อายุ  14 – 16  ปี           </a:t>
            </a:r>
            <a:r>
              <a:rPr lang="th-TH" sz="1800" b="1" dirty="0">
                <a:solidFill>
                  <a:srgbClr val="FF3399"/>
                </a:solidFill>
              </a:rPr>
              <a:t>วัยรุ่นตอนปลาย  อายุ  17 – 19 ปี</a:t>
            </a:r>
          </a:p>
          <a:p>
            <a:pPr marL="45720" indent="0">
              <a:buNone/>
            </a:pPr>
            <a:r>
              <a:rPr lang="th-TH" sz="1800" b="1" dirty="0">
                <a:solidFill>
                  <a:srgbClr val="FF0000"/>
                </a:solidFill>
              </a:rPr>
              <a:t>   เป็นช่วงการเปลี่ยนแปลง                  </a:t>
            </a:r>
            <a:r>
              <a:rPr lang="th-TH" sz="1800" b="1" dirty="0">
                <a:solidFill>
                  <a:srgbClr val="009900"/>
                </a:solidFill>
              </a:rPr>
              <a:t>ร่างกายเจริญเติบโตสมบูรณ์เต็มที่                 </a:t>
            </a:r>
            <a:r>
              <a:rPr lang="th-TH" sz="1800" b="1" dirty="0">
                <a:solidFill>
                  <a:srgbClr val="FF3399"/>
                </a:solidFill>
              </a:rPr>
              <a:t>มีความคิดเป็นของตนเอง  </a:t>
            </a:r>
          </a:p>
          <a:p>
            <a:pPr marL="45720" indent="0">
              <a:buNone/>
            </a:pPr>
            <a:r>
              <a:rPr lang="th-TH" sz="1800" b="1" dirty="0">
                <a:solidFill>
                  <a:srgbClr val="FF0000"/>
                </a:solidFill>
              </a:rPr>
              <a:t>     ทางด้านร่างกาย                                  </a:t>
            </a:r>
            <a:r>
              <a:rPr lang="th-TH" sz="1800" b="1" dirty="0">
                <a:solidFill>
                  <a:srgbClr val="009900"/>
                </a:solidFill>
              </a:rPr>
              <a:t>หาเอกลักษณ์ของตนเอง                         </a:t>
            </a:r>
            <a:r>
              <a:rPr lang="th-TH" sz="1800" b="1" dirty="0">
                <a:solidFill>
                  <a:srgbClr val="FF3399"/>
                </a:solidFill>
              </a:rPr>
              <a:t>มีอุดมการณ์  ฝึกอาชีพ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3BE34032-19EC-47C1-95AD-64A3CDC88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71" y="2191804"/>
            <a:ext cx="2217185" cy="2955291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3B560C8-9E75-48F3-A7F0-31BE3551E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295" y="2113192"/>
            <a:ext cx="2849383" cy="3286573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D673A5A4-6AFF-4807-8154-33E5B9882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535" y="2393282"/>
            <a:ext cx="2849383" cy="29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เอียงลง 3">
            <a:extLst>
              <a:ext uri="{FF2B5EF4-FFF2-40B4-BE49-F238E27FC236}">
                <a16:creationId xmlns:a16="http://schemas.microsoft.com/office/drawing/2014/main" id="{F3386A3D-8856-48A9-97C9-32731CD309D3}"/>
              </a:ext>
            </a:extLst>
          </p:cNvPr>
          <p:cNvSpPr/>
          <p:nvPr/>
        </p:nvSpPr>
        <p:spPr>
          <a:xfrm>
            <a:off x="1399822" y="564444"/>
            <a:ext cx="9426222" cy="110631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DC6A0F6-568C-42AB-80C4-D31ED839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133" y="877656"/>
            <a:ext cx="9133730" cy="1233424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h-TH" sz="5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iaUPC" panose="020B0604020202020204" pitchFamily="34" charset="-34"/>
                <a:ea typeface="+mn-ea"/>
                <a:cs typeface="FreesiaUPC" panose="020B0604020202020204" pitchFamily="34" charset="-34"/>
              </a:rPr>
              <a:t>จุดประสงค์การเรียนรู้</a:t>
            </a:r>
            <a:b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C1BA272-40F1-4CF1-B4A4-E0C5D101D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188" y="1983968"/>
            <a:ext cx="9134856" cy="41529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    1. อธิบายการเปลี่ยนแปลงด้านร่างกาย  จิตใจ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อารมณ์  สังคมและสติปัญญาในวัยรุ่นได้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    2. ระบุปัจจัยที่มีผลกระทบต่อการเจริญเติบโต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และพัฒนาการด้านร่างกาย  จิตใจ  อารมณ์  สังคมและ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สติปัญญาในวัยรุ่นได้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929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>
            <a:extLst>
              <a:ext uri="{FF2B5EF4-FFF2-40B4-BE49-F238E27FC236}">
                <a16:creationId xmlns:a16="http://schemas.microsoft.com/office/drawing/2014/main" id="{95CB8FAD-9CCD-4F35-A463-DD387DD5C133}"/>
              </a:ext>
            </a:extLst>
          </p:cNvPr>
          <p:cNvSpPr/>
          <p:nvPr/>
        </p:nvSpPr>
        <p:spPr>
          <a:xfrm>
            <a:off x="909637" y="677598"/>
            <a:ext cx="10086975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6B9B94-1F1A-4946-B200-D0CD3722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526522"/>
            <a:ext cx="9133730" cy="1233424"/>
          </a:xfrm>
        </p:spPr>
        <p:txBody>
          <a:bodyPr/>
          <a:lstStyle/>
          <a:p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การเปลี่ยนแปลงทางด้านร่างกายของวัยรุ่นชาย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92EF7E5-18E0-48A4-BB38-0382DE966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696" y="2178577"/>
            <a:ext cx="9134856" cy="4152901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th-TH" sz="2400" b="1" i="0" dirty="0">
                <a:solidFill>
                  <a:srgbClr val="000000"/>
                </a:solidFill>
                <a:effectLst/>
                <a:latin typeface="Lucida Grande"/>
              </a:rPr>
              <a:t> ส่วนสูงและน้ำหนักตัวที่เพิ่มขึ้น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400" b="1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Lucida Grande"/>
              </a:rPr>
              <a:t>ลูกกระเดือกโต เสียงแตกหนุ่ม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400" b="1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Lucida Grande"/>
              </a:rPr>
              <a:t>นมแตกพาน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400" b="1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Lucida Grande"/>
              </a:rPr>
              <a:t>อวัยวะเพศโตขึ้นและแข็งตัว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400" b="1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Lucida Grande"/>
              </a:rPr>
              <a:t>อกกว้าง ไหล่กว้าง แขนขายาว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400" b="1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Lucida Grande"/>
              </a:rPr>
              <a:t>มีสิว มีกลิ่นตัว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400" b="1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Lucida Grande"/>
              </a:rPr>
              <a:t>มีหนวดเครา และขนขึ้นตามรักแร้ หน้าอก แขน ขา     อวัยวะเพศ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400" b="1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th-TH" sz="2400" b="1" i="0" dirty="0">
                <a:solidFill>
                  <a:srgbClr val="000000"/>
                </a:solidFill>
                <a:effectLst/>
                <a:latin typeface="Lucida Grande"/>
              </a:rPr>
              <a:t>มีความรู้สึกทางเพศ</a:t>
            </a:r>
          </a:p>
          <a:p>
            <a:endParaRPr lang="th-TH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FD6E623-3BEF-4AD9-9BC3-BB898336A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612" y="1911022"/>
            <a:ext cx="6586538" cy="47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วงรี 7">
            <a:extLst>
              <a:ext uri="{FF2B5EF4-FFF2-40B4-BE49-F238E27FC236}">
                <a16:creationId xmlns:a16="http://schemas.microsoft.com/office/drawing/2014/main" id="{60B08FF1-624A-42E2-AB06-FBDD2C1E2029}"/>
              </a:ext>
            </a:extLst>
          </p:cNvPr>
          <p:cNvSpPr/>
          <p:nvPr/>
        </p:nvSpPr>
        <p:spPr>
          <a:xfrm>
            <a:off x="1228724" y="447322"/>
            <a:ext cx="9686925" cy="145767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0ADDF2C-EA85-474B-A0B5-E05DA43D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126" y="335788"/>
            <a:ext cx="9133730" cy="1233424"/>
          </a:xfrm>
        </p:spPr>
        <p:txBody>
          <a:bodyPr/>
          <a:lstStyle/>
          <a:p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การเปลี่ยนแปลงทางด้านร่างกายของวัยรุ่นหญิง</a:t>
            </a:r>
            <a:endParaRPr lang="th-TH" sz="5400" dirty="0">
              <a:solidFill>
                <a:srgbClr val="FFFF0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2EBAE2F-8A1B-42AD-BB0E-8093A98AB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273412"/>
            <a:ext cx="9134856" cy="4152901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th-TH" b="0" i="0" dirty="0">
                <a:solidFill>
                  <a:srgbClr val="000000"/>
                </a:solidFill>
                <a:effectLst/>
                <a:latin typeface="Lucida Grande"/>
              </a:rPr>
              <a:t>  </a:t>
            </a:r>
            <a:r>
              <a:rPr lang="th-TH" sz="2800" b="1" i="0" dirty="0">
                <a:solidFill>
                  <a:srgbClr val="000000"/>
                </a:solidFill>
                <a:effectLst/>
                <a:latin typeface="Lucida Grande"/>
              </a:rPr>
              <a:t>ส่วนสูงและน้ำหนักตัวที่เพิ่มขึ้น</a:t>
            </a:r>
            <a:endParaRPr lang="th-TH" sz="2800" b="1" i="0" dirty="0">
              <a:effectLst/>
              <a:latin typeface="Lucida Grande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800" b="1" i="0" dirty="0">
                <a:solidFill>
                  <a:srgbClr val="000000"/>
                </a:solidFill>
                <a:effectLst/>
                <a:latin typeface="Lucida Grande"/>
              </a:rPr>
              <a:t> เอวคอด สะโพกผาย กระดูก เชิงกรานขยายกว้างขึ้น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800" b="1" i="0" dirty="0">
                <a:solidFill>
                  <a:srgbClr val="000000"/>
                </a:solidFill>
                <a:effectLst/>
                <a:latin typeface="Lucida Grande"/>
              </a:rPr>
              <a:t> เสียงเล็กแหลม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800" b="1" i="0" dirty="0">
                <a:solidFill>
                  <a:srgbClr val="000000"/>
                </a:solidFill>
                <a:effectLst/>
                <a:latin typeface="Lucida Grande"/>
              </a:rPr>
              <a:t> มีความรู้สึกทางเพศ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800" b="1" i="0" dirty="0">
                <a:solidFill>
                  <a:srgbClr val="000000"/>
                </a:solidFill>
                <a:effectLst/>
                <a:latin typeface="Lucida Grande"/>
              </a:rPr>
              <a:t> มีขนขึ้นบริเวณอวัยวะเพศ และใต้รักแร้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th-TH" sz="2800" b="1" i="0" dirty="0">
                <a:solidFill>
                  <a:srgbClr val="000000"/>
                </a:solidFill>
                <a:effectLst/>
                <a:latin typeface="Lucida Grande"/>
              </a:rPr>
              <a:t> หน้าอกขยาย ใบหน้าและ ผิวพรรณเปล่งปลั่ง</a:t>
            </a:r>
          </a:p>
          <a:p>
            <a:endParaRPr lang="th-TH" dirty="0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D31CD2C-108A-4CB6-95B1-36881D9D1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23224" y="3957639"/>
            <a:ext cx="3082809" cy="256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ด้านทแยง 3">
            <a:extLst>
              <a:ext uri="{FF2B5EF4-FFF2-40B4-BE49-F238E27FC236}">
                <a16:creationId xmlns:a16="http://schemas.microsoft.com/office/drawing/2014/main" id="{2E61A085-5FA3-4778-82C0-32AD0149CADE}"/>
              </a:ext>
            </a:extLst>
          </p:cNvPr>
          <p:cNvSpPr/>
          <p:nvPr/>
        </p:nvSpPr>
        <p:spPr>
          <a:xfrm>
            <a:off x="1207911" y="660400"/>
            <a:ext cx="9369778" cy="2884311"/>
          </a:xfrm>
          <a:prstGeom prst="round2Diag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83324E-192C-4574-BBB3-EB9385E8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270" y="739421"/>
            <a:ext cx="9133730" cy="3070577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โกรทฮอร์โมน 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Growth Hormone: GH)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</a:b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	คือฮอร์โมนชนิดหนึ่งที่ผลิตขึ้นจาก</a:t>
            </a:r>
            <a:r>
              <a:rPr kumimoji="0" lang="th-TH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ต่อมใต้สมอง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และเข้าสู่กระแสเลือด มีหน้าที่สำคัญในการเจริญเติบโตของร่างกาย ช่วยเสริมสร้างกล้ามเนื้อให้เติบโตสมวัย</a:t>
            </a:r>
            <a:b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AF478CC-45DB-479F-A8A2-5526E282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3889019"/>
            <a:ext cx="9134856" cy="1439337"/>
          </a:xfrm>
        </p:spPr>
        <p:txBody>
          <a:bodyPr/>
          <a:lstStyle/>
          <a:p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โกรทฮอร์โมนจะผลิตและหลั่งออกมามากที่สุดช่วงนอนหลับสนิทระหว่าง 23.00 – 7.00 น. 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55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_568633">
            <a:extLst>
              <a:ext uri="{FF2B5EF4-FFF2-40B4-BE49-F238E27FC236}">
                <a16:creationId xmlns:a16="http://schemas.microsoft.com/office/drawing/2014/main" id="{BFB69F51-7329-45C6-ABE4-E44FD6EAB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6351" r="6025" b="6675"/>
          <a:stretch/>
        </p:blipFill>
        <p:spPr bwMode="auto">
          <a:xfrm>
            <a:off x="4612606" y="188640"/>
            <a:ext cx="649827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ลูกศรลง 2">
            <a:extLst>
              <a:ext uri="{FF2B5EF4-FFF2-40B4-BE49-F238E27FC236}">
                <a16:creationId xmlns:a16="http://schemas.microsoft.com/office/drawing/2014/main" id="{834052A3-6DA5-4CF4-840D-7A608519FA86}"/>
              </a:ext>
            </a:extLst>
          </p:cNvPr>
          <p:cNvSpPr/>
          <p:nvPr/>
        </p:nvSpPr>
        <p:spPr>
          <a:xfrm>
            <a:off x="1619995" y="622004"/>
            <a:ext cx="2376264" cy="1080089"/>
          </a:xfrm>
          <a:prstGeom prst="downArrow">
            <a:avLst>
              <a:gd name="adj1" fmla="val 63442"/>
              <a:gd name="adj2" fmla="val 5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tIns="28800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ฮอร์โมนเพศ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9982AD16-82DA-4023-9023-59E28366D40B}"/>
              </a:ext>
            </a:extLst>
          </p:cNvPr>
          <p:cNvSpPr/>
          <p:nvPr/>
        </p:nvSpPr>
        <p:spPr>
          <a:xfrm>
            <a:off x="1619995" y="2267251"/>
            <a:ext cx="2376264" cy="1999384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ต่อมเหงื่อ  </a:t>
            </a:r>
            <a:r>
              <a:rPr kumimoji="0" lang="th-TH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อโพรคริน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Aprocrine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67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วิธีแก้รักแร้เปียกและกลิ่นตัว ปัญหาหนักอกของหนุ่มสาวทุกคน ...">
            <a:extLst>
              <a:ext uri="{FF2B5EF4-FFF2-40B4-BE49-F238E27FC236}">
                <a16:creationId xmlns:a16="http://schemas.microsoft.com/office/drawing/2014/main" id="{7192551E-73C4-491C-87E9-F5BCD4789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0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9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โป่งความคิด: ก้อนเมฆ 3">
            <a:extLst>
              <a:ext uri="{FF2B5EF4-FFF2-40B4-BE49-F238E27FC236}">
                <a16:creationId xmlns:a16="http://schemas.microsoft.com/office/drawing/2014/main" id="{E02B0623-9FF5-4FA7-BFB1-3C990CD77FCB}"/>
              </a:ext>
            </a:extLst>
          </p:cNvPr>
          <p:cNvSpPr/>
          <p:nvPr/>
        </p:nvSpPr>
        <p:spPr>
          <a:xfrm>
            <a:off x="588488" y="219012"/>
            <a:ext cx="10515600" cy="1657350"/>
          </a:xfrm>
          <a:prstGeom prst="cloudCallout">
            <a:avLst>
              <a:gd name="adj1" fmla="val 46830"/>
              <a:gd name="adj2" fmla="val 409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DC4E8B-3F4B-4538-8FA8-01B164C8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/>
              <a:t>การเปลี่ยนแปลงด้านจิตใจและอารมณ์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4F3761C-2B3B-41E8-99B9-92763C65D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087" y="2207089"/>
            <a:ext cx="9134856" cy="457200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sz="9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th-TH" sz="9600" b="1" i="0" dirty="0">
                <a:solidFill>
                  <a:srgbClr val="7030A0"/>
                </a:solidFill>
                <a:effectLst/>
                <a:latin typeface="Georgia" panose="02040502050405020303" pitchFamily="18" charset="0"/>
              </a:rPr>
              <a:t>วิตกกังวลเกี่ยวกับการเปลี่ยนแปลงของร่างกาย</a:t>
            </a:r>
          </a:p>
          <a:p>
            <a:pPr>
              <a:buFont typeface="Wingdings" panose="05000000000000000000" pitchFamily="2" charset="2"/>
              <a:buChar char="v"/>
            </a:pPr>
            <a:r>
              <a:rPr kumimoji="0" lang="th-TH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Leelawadee" panose="020B0502040204020203" pitchFamily="34" charset="-34"/>
              </a:rPr>
              <a:t> วิตกกังกลกับอารมณ์ทางเพศที่สูงขึ้น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kumimoji="0" lang="th-TH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Leelawadee" panose="020B0502040204020203" pitchFamily="34" charset="-34"/>
              </a:rPr>
              <a:t> วิตกกังวลกลัวการเป็นผู้ใหญ่</a:t>
            </a:r>
          </a:p>
          <a:p>
            <a:pPr>
              <a:buFont typeface="Wingdings" panose="05000000000000000000" pitchFamily="2" charset="2"/>
              <a:buChar char="v"/>
            </a:pPr>
            <a:r>
              <a:rPr kumimoji="0" lang="th-TH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Leelawadee" panose="020B0502040204020203" pitchFamily="34" charset="-34"/>
              </a:rPr>
              <a:t> วิตกกังวลในความงดงามของร่างกาย</a:t>
            </a:r>
          </a:p>
          <a:p>
            <a:pPr>
              <a:buFont typeface="Wingdings" panose="05000000000000000000" pitchFamily="2" charset="2"/>
              <a:buChar char="v"/>
            </a:pPr>
            <a:r>
              <a:rPr kumimoji="0" lang="th-TH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Leelawadee" panose="020B0502040204020203" pitchFamily="34" charset="-34"/>
              </a:rPr>
              <a:t> ต้องการความรักความห่วงใย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9600" b="1" dirty="0">
                <a:solidFill>
                  <a:srgbClr val="7030A0"/>
                </a:solidFill>
              </a:rPr>
              <a:t> ต้องการเป็นตัวของตัวเอง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9600" b="1" dirty="0">
                <a:solidFill>
                  <a:srgbClr val="7030A0"/>
                </a:solidFill>
              </a:rPr>
              <a:t> ต้องการความถูกต้องและยุติธรรม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9600" b="1" dirty="0">
                <a:solidFill>
                  <a:srgbClr val="7030A0"/>
                </a:solidFill>
              </a:rPr>
              <a:t> ต้องการความตื่นเต้น  ท้าทาย  ความแปลกใหม่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9600" b="1" dirty="0">
                <a:solidFill>
                  <a:srgbClr val="7030A0"/>
                </a:solidFill>
              </a:rPr>
              <a:t> ความอยากรู้  อยากเห็น  อยากลองสูง</a:t>
            </a:r>
            <a:br>
              <a:rPr lang="th-TH" sz="9600" b="1" dirty="0"/>
            </a:br>
            <a:br>
              <a:rPr lang="th-TH" sz="9600" b="1" dirty="0"/>
            </a:br>
            <a:br>
              <a:rPr lang="th-TH" sz="9600" b="1" dirty="0"/>
            </a:br>
            <a:br>
              <a:rPr lang="th-TH" dirty="0"/>
            </a:br>
            <a:br>
              <a:rPr lang="th-TH" dirty="0"/>
            </a:br>
            <a:endParaRPr lang="th-TH" dirty="0"/>
          </a:p>
        </p:txBody>
      </p:sp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39442372-E0C6-4111-A978-29794AABD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66621" y="1859128"/>
            <a:ext cx="2409418" cy="1895538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8E6975E0-51D4-46EC-B4BF-54E9660EB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76593" y="3438431"/>
            <a:ext cx="2306640" cy="1726057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812264EA-0F6A-4B23-9217-550CD3728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66598" y="4493089"/>
            <a:ext cx="1830092" cy="216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45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กลับสู่โรงเรียน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288_TF02895269" id="{B869576B-291F-4462-AF69-5FE1678BCFB6}" vid="{C5FF767E-E7AA-4E1B-8634-8EEA61FB20DB}"/>
    </a:ext>
  </a:extLst>
</a:theme>
</file>

<file path=ppt/theme/theme2.xml><?xml version="1.0" encoding="utf-8"?>
<a:theme xmlns:a="http://schemas.openxmlformats.org/drawingml/2006/main" name="ธีมของ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a4f35948-e619-41b3-aa29-22878b09cfd2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งานนำเสนอด้านการศึกษาที่สนุกสนานในฤดูใบไม้ร่วง (จอกว้าง)</Template>
  <TotalTime>267</TotalTime>
  <Words>531</Words>
  <Application>Microsoft Office PowerPoint</Application>
  <PresentationFormat>แบบจอกว้าง</PresentationFormat>
  <Paragraphs>61</Paragraphs>
  <Slides>13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4" baseType="lpstr">
      <vt:lpstr>Angsana New</vt:lpstr>
      <vt:lpstr>Arial</vt:lpstr>
      <vt:lpstr>BrowalliaUPC</vt:lpstr>
      <vt:lpstr>Calibri</vt:lpstr>
      <vt:lpstr>Cambria</vt:lpstr>
      <vt:lpstr>FreesiaUPC</vt:lpstr>
      <vt:lpstr>Georgia</vt:lpstr>
      <vt:lpstr>Leelawadee</vt:lpstr>
      <vt:lpstr>Lucida Grande</vt:lpstr>
      <vt:lpstr>Wingdings</vt:lpstr>
      <vt:lpstr>กลับสู่โรงเรียน 16x9</vt:lpstr>
      <vt:lpstr>สื่อการสอนวิชา สุขศึกษา  ชั้นมัธยมศึกษาปีที่ 2</vt:lpstr>
      <vt:lpstr>หน่วยการเรียนรู้ที่  1   การเจริญเติบโตและพัฒนาการของวัยรุ่น</vt:lpstr>
      <vt:lpstr>จุดประสงค์การเรียนรู้ </vt:lpstr>
      <vt:lpstr>การเปลี่ยนแปลงทางด้านร่างกายของวัยรุ่นชาย</vt:lpstr>
      <vt:lpstr> การเปลี่ยนแปลงทางด้านร่างกายของวัยรุ่นหญิง</vt:lpstr>
      <vt:lpstr>โกรทฮอร์โมน (Growth Hormone: GH)   คือฮอร์โมนชนิดหนึ่งที่ผลิตขึ้นจากต่อมใต้สมอง และเข้าสู่กระแสเลือด มีหน้าที่สำคัญในการเจริญเติบโตของร่างกาย ช่วยเสริมสร้างกล้ามเนื้อให้เติบโตสมวัย </vt:lpstr>
      <vt:lpstr>งานนำเสนอ PowerPoint</vt:lpstr>
      <vt:lpstr>งานนำเสนอ PowerPoint</vt:lpstr>
      <vt:lpstr>การเปลี่ยนแปลงด้านจิตใจและอารมณ์</vt:lpstr>
      <vt:lpstr>การเปลี่ยนแปลงทางด้านสังคม</vt:lpstr>
      <vt:lpstr>การเปลี่ยนแปลงทางด้านสติปัญญา</vt:lpstr>
      <vt:lpstr>งานนำเสนอ PowerPoint</vt:lpstr>
      <vt:lpstr>นักเรียนสามารถศึกษาหาข้อมูลเพิ่มเติมได้ที่นี่นะจ๊ะ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สื่อการสอนวิชา สุขศึกษา  ชั้นมัธยมศึกษาปีที่ 2</dc:title>
  <dc:creator>acer</dc:creator>
  <cp:lastModifiedBy>acer</cp:lastModifiedBy>
  <cp:revision>41</cp:revision>
  <dcterms:created xsi:type="dcterms:W3CDTF">2021-05-19T04:27:52Z</dcterms:created>
  <dcterms:modified xsi:type="dcterms:W3CDTF">2021-05-19T10:52:28Z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