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ภาพนิ่งชื่อเรื่อง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46FE3B6-1F9D-4D03-A520-434EB4B0D652}" type="datetimeFigureOut">
              <a:rPr lang="th-TH" smtClean="0"/>
              <a:t>22/05/64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2A80020-3C72-47BA-9D90-492FF79CECFD}" type="slidenum">
              <a:rPr lang="th-TH" smtClean="0"/>
              <a:t>‹#›</a:t>
            </a:fld>
            <a:endParaRPr lang="th-TH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FE3B6-1F9D-4D03-A520-434EB4B0D652}" type="datetimeFigureOut">
              <a:rPr lang="th-TH" smtClean="0"/>
              <a:t>22/05/64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80020-3C72-47BA-9D90-492FF79CECFD}" type="slidenum">
              <a:rPr lang="th-TH" smtClean="0"/>
              <a:t>‹#›</a:t>
            </a:fld>
            <a:endParaRPr lang="th-TH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FE3B6-1F9D-4D03-A520-434EB4B0D652}" type="datetimeFigureOut">
              <a:rPr lang="th-TH" smtClean="0"/>
              <a:t>22/05/64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80020-3C72-47BA-9D90-492FF79CECFD}" type="slidenum">
              <a:rPr lang="th-TH" smtClean="0"/>
              <a:t>‹#›</a:t>
            </a:fld>
            <a:endParaRPr lang="th-TH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FE3B6-1F9D-4D03-A520-434EB4B0D652}" type="datetimeFigureOut">
              <a:rPr lang="th-TH" smtClean="0"/>
              <a:t>22/05/64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80020-3C72-47BA-9D90-492FF79CECFD}" type="slidenum">
              <a:rPr lang="th-TH" smtClean="0"/>
              <a:t>‹#›</a:t>
            </a:fld>
            <a:endParaRPr lang="th-TH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FE3B6-1F9D-4D03-A520-434EB4B0D652}" type="datetimeFigureOut">
              <a:rPr lang="th-TH" smtClean="0"/>
              <a:t>22/05/64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80020-3C72-47BA-9D90-492FF79CECFD}" type="slidenum">
              <a:rPr lang="th-TH" smtClean="0"/>
              <a:t>‹#›</a:t>
            </a:fld>
            <a:endParaRPr lang="th-TH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FE3B6-1F9D-4D03-A520-434EB4B0D652}" type="datetimeFigureOut">
              <a:rPr lang="th-TH" smtClean="0"/>
              <a:t>22/05/64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80020-3C72-47BA-9D90-492FF79CECFD}" type="slidenum">
              <a:rPr lang="th-TH" smtClean="0"/>
              <a:t>‹#›</a:t>
            </a:fld>
            <a:endParaRPr lang="th-TH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FE3B6-1F9D-4D03-A520-434EB4B0D652}" type="datetimeFigureOut">
              <a:rPr lang="th-TH" smtClean="0"/>
              <a:t>22/05/64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80020-3C72-47BA-9D90-492FF79CECFD}" type="slidenum">
              <a:rPr lang="th-TH" smtClean="0"/>
              <a:t>‹#›</a:t>
            </a:fld>
            <a:endParaRPr lang="th-TH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FE3B6-1F9D-4D03-A520-434EB4B0D652}" type="datetimeFigureOut">
              <a:rPr lang="th-TH" smtClean="0"/>
              <a:t>22/05/64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80020-3C72-47BA-9D90-492FF79CECFD}" type="slidenum">
              <a:rPr lang="th-TH" smtClean="0"/>
              <a:t>‹#›</a:t>
            </a:fld>
            <a:endParaRPr lang="th-TH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FE3B6-1F9D-4D03-A520-434EB4B0D652}" type="datetimeFigureOut">
              <a:rPr lang="th-TH" smtClean="0"/>
              <a:t>22/05/64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80020-3C72-47BA-9D90-492FF79CECFD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FE3B6-1F9D-4D03-A520-434EB4B0D652}" type="datetimeFigureOut">
              <a:rPr lang="th-TH" smtClean="0"/>
              <a:t>22/05/64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80020-3C72-47BA-9D90-492FF79CECFD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h-TH" smtClean="0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FE3B6-1F9D-4D03-A520-434EB4B0D652}" type="datetimeFigureOut">
              <a:rPr lang="th-TH" smtClean="0"/>
              <a:t>22/05/64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80020-3C72-47BA-9D90-492FF79CECFD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246FE3B6-1F9D-4D03-A520-434EB4B0D652}" type="datetimeFigureOut">
              <a:rPr lang="th-TH" smtClean="0"/>
              <a:t>22/05/64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A2A80020-3C72-47BA-9D90-492FF79CECFD}" type="slidenum">
              <a:rPr lang="th-TH" smtClean="0"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5.xml"/><Relationship Id="rId4" Type="http://schemas.microsoft.com/office/2007/relationships/hdphoto" Target="../media/hdphoto1.wdp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539552" y="764704"/>
            <a:ext cx="8280920" cy="1368152"/>
          </a:xfrm>
        </p:spPr>
        <p:txBody>
          <a:bodyPr>
            <a:noAutofit/>
          </a:bodyPr>
          <a:lstStyle/>
          <a:p>
            <a:r>
              <a:rPr lang="th-TH" sz="6600" b="1" dirty="0" smtClean="0">
                <a:latin typeface="TH K2D July8" pitchFamily="2" charset="-34"/>
                <a:cs typeface="TH K2D July8" pitchFamily="2" charset="-34"/>
              </a:rPr>
              <a:t>หลักฐานทางประวัติศาสตร์</a:t>
            </a:r>
            <a:endParaRPr lang="th-TH" sz="6600" b="1" dirty="0">
              <a:latin typeface="TH K2D July8" pitchFamily="2" charset="-34"/>
              <a:cs typeface="TH K2D July8" pitchFamily="2" charset="-34"/>
            </a:endParaRPr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7088832" cy="2253426"/>
          </a:xfrm>
        </p:spPr>
        <p:txBody>
          <a:bodyPr>
            <a:noAutofit/>
          </a:bodyPr>
          <a:lstStyle/>
          <a:p>
            <a:r>
              <a:rPr lang="th-TH" sz="4000" dirty="0" smtClean="0">
                <a:latin typeface="TH K2D July8" pitchFamily="2" charset="-34"/>
                <a:cs typeface="TH K2D July8" pitchFamily="2" charset="-34"/>
              </a:rPr>
              <a:t>วิชา</a:t>
            </a:r>
            <a:r>
              <a:rPr lang="th-TH" sz="4000" dirty="0" err="1" smtClean="0">
                <a:latin typeface="TH K2D July8" pitchFamily="2" charset="-34"/>
                <a:cs typeface="TH K2D July8" pitchFamily="2" charset="-34"/>
              </a:rPr>
              <a:t>สังคมศีกษา</a:t>
            </a:r>
            <a:r>
              <a:rPr lang="th-TH" sz="4000" dirty="0" smtClean="0">
                <a:latin typeface="TH K2D July8" pitchFamily="2" charset="-34"/>
                <a:cs typeface="TH K2D July8" pitchFamily="2" charset="-34"/>
              </a:rPr>
              <a:t> ศาสนาและวัฒนธรรม</a:t>
            </a:r>
          </a:p>
          <a:p>
            <a:r>
              <a:rPr lang="th-TH" sz="4000" dirty="0" smtClean="0">
                <a:latin typeface="TH K2D July8" pitchFamily="2" charset="-34"/>
                <a:cs typeface="TH K2D July8" pitchFamily="2" charset="-34"/>
              </a:rPr>
              <a:t>ชั้นประถมศึกษาปีที่ </a:t>
            </a:r>
            <a:r>
              <a:rPr lang="en-US" sz="4000" dirty="0" smtClean="0">
                <a:latin typeface="TH K2D July8" pitchFamily="2" charset="-34"/>
                <a:cs typeface="TH K2D July8" pitchFamily="2" charset="-34"/>
              </a:rPr>
              <a:t>5</a:t>
            </a:r>
          </a:p>
          <a:p>
            <a:r>
              <a:rPr lang="th-TH" sz="4000" dirty="0" smtClean="0">
                <a:latin typeface="TH K2D July8" pitchFamily="2" charset="-34"/>
                <a:cs typeface="TH K2D July8" pitchFamily="2" charset="-34"/>
              </a:rPr>
              <a:t>                        </a:t>
            </a:r>
            <a:r>
              <a:rPr lang="th-TH" sz="2800" dirty="0" err="1" smtClean="0">
                <a:latin typeface="TH K2D July8" pitchFamily="2" charset="-34"/>
                <a:cs typeface="TH K2D July8" pitchFamily="2" charset="-34"/>
              </a:rPr>
              <a:t>ครูสราวุท</a:t>
            </a:r>
            <a:r>
              <a:rPr lang="th-TH" sz="2800" dirty="0" smtClean="0">
                <a:latin typeface="TH K2D July8" pitchFamily="2" charset="-34"/>
                <a:cs typeface="TH K2D July8" pitchFamily="2" charset="-34"/>
              </a:rPr>
              <a:t> นุชผดุง</a:t>
            </a:r>
            <a:endParaRPr lang="th-TH" sz="2800" dirty="0">
              <a:latin typeface="TH K2D July8" pitchFamily="2" charset="-34"/>
              <a:cs typeface="TH K2D July8" pitchFamily="2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763775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467544" y="2248347"/>
            <a:ext cx="8352927" cy="387781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h-TH" sz="48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H K2D July8" pitchFamily="2" charset="-34"/>
                <a:cs typeface="TH K2D July8" pitchFamily="2" charset="-34"/>
              </a:rPr>
              <a:t>แบ่งเป็น </a:t>
            </a:r>
            <a:r>
              <a:rPr lang="en-US" sz="48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H K2D July8" pitchFamily="2" charset="-34"/>
                <a:cs typeface="TH K2D July8" pitchFamily="2" charset="-34"/>
              </a:rPr>
              <a:t>2</a:t>
            </a:r>
            <a:r>
              <a:rPr lang="th-TH" sz="48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H K2D July8" pitchFamily="2" charset="-34"/>
                <a:cs typeface="TH K2D July8" pitchFamily="2" charset="-34"/>
              </a:rPr>
              <a:t> ประเภท ดังนี้</a:t>
            </a:r>
          </a:p>
          <a:p>
            <a:pPr marL="0" indent="0">
              <a:buNone/>
            </a:pPr>
            <a:r>
              <a:rPr lang="th-TH" sz="4800" b="1" dirty="0">
                <a:latin typeface="TH K2D July8" pitchFamily="2" charset="-34"/>
                <a:cs typeface="TH K2D July8" pitchFamily="2" charset="-34"/>
              </a:rPr>
              <a:t> </a:t>
            </a:r>
            <a:r>
              <a:rPr lang="th-TH" sz="4800" b="1" dirty="0" smtClean="0">
                <a:latin typeface="TH K2D July8" pitchFamily="2" charset="-34"/>
                <a:cs typeface="TH K2D July8" pitchFamily="2" charset="-34"/>
              </a:rPr>
              <a:t>  </a:t>
            </a:r>
            <a:r>
              <a:rPr lang="th-TH" sz="4800" b="1" dirty="0" smtClean="0">
                <a:solidFill>
                  <a:schemeClr val="accent2">
                    <a:lumMod val="75000"/>
                  </a:schemeClr>
                </a:solidFill>
                <a:latin typeface="TH K2D July8" pitchFamily="2" charset="-34"/>
                <a:cs typeface="TH K2D July8" pitchFamily="2" charset="-34"/>
              </a:rPr>
              <a:t>• หลักฐานที่เป็นลายลักษณ์อักษร</a:t>
            </a:r>
          </a:p>
          <a:p>
            <a:pPr marL="0" indent="0">
              <a:buNone/>
            </a:pPr>
            <a:r>
              <a:rPr lang="th-TH" sz="4800" b="1" dirty="0">
                <a:solidFill>
                  <a:schemeClr val="accent2">
                    <a:lumMod val="75000"/>
                  </a:schemeClr>
                </a:solidFill>
                <a:latin typeface="TH K2D July8" pitchFamily="2" charset="-34"/>
                <a:cs typeface="TH K2D July8" pitchFamily="2" charset="-34"/>
              </a:rPr>
              <a:t> </a:t>
            </a:r>
            <a:r>
              <a:rPr lang="th-TH" sz="4800" b="1" dirty="0" smtClean="0">
                <a:solidFill>
                  <a:schemeClr val="accent2">
                    <a:lumMod val="75000"/>
                  </a:schemeClr>
                </a:solidFill>
                <a:latin typeface="TH K2D July8" pitchFamily="2" charset="-34"/>
                <a:cs typeface="TH K2D July8" pitchFamily="2" charset="-34"/>
              </a:rPr>
              <a:t>  • หลักฐานที่ไม่เป็นลายลักษณ์อักษร</a:t>
            </a:r>
          </a:p>
          <a:p>
            <a:pPr marL="0" indent="0">
              <a:buNone/>
            </a:pPr>
            <a:r>
              <a:rPr lang="th-TH" sz="4800" b="1" dirty="0">
                <a:latin typeface="TH K2D July8" pitchFamily="2" charset="-34"/>
                <a:cs typeface="TH K2D July8" pitchFamily="2" charset="-34"/>
              </a:rPr>
              <a:t> </a:t>
            </a:r>
            <a:r>
              <a:rPr lang="th-TH" sz="4800" b="1" dirty="0" smtClean="0">
                <a:latin typeface="TH K2D July8" pitchFamily="2" charset="-34"/>
                <a:cs typeface="TH K2D July8" pitchFamily="2" charset="-34"/>
              </a:rPr>
              <a:t> </a:t>
            </a:r>
            <a:endParaRPr lang="th-TH" sz="4800" b="1" dirty="0">
              <a:latin typeface="TH K2D July8" pitchFamily="2" charset="-34"/>
              <a:cs typeface="TH K2D July8" pitchFamily="2" charset="-34"/>
            </a:endParaRPr>
          </a:p>
        </p:txBody>
      </p: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99592" y="548680"/>
            <a:ext cx="7756263" cy="1054250"/>
          </a:xfrm>
        </p:spPr>
        <p:txBody>
          <a:bodyPr>
            <a:normAutofit fontScale="90000"/>
          </a:bodyPr>
          <a:lstStyle/>
          <a:p>
            <a:r>
              <a:rPr lang="th-TH" b="1" dirty="0" smtClean="0">
                <a:latin typeface="TH K2D July8" pitchFamily="2" charset="-34"/>
                <a:cs typeface="TH K2D July8" pitchFamily="2" charset="-34"/>
              </a:rPr>
              <a:t>หลักฐานทางประวัติศาสตร์</a:t>
            </a:r>
            <a:br>
              <a:rPr lang="th-TH" b="1" dirty="0" smtClean="0">
                <a:latin typeface="TH K2D July8" pitchFamily="2" charset="-34"/>
                <a:cs typeface="TH K2D July8" pitchFamily="2" charset="-34"/>
              </a:rPr>
            </a:br>
            <a:endParaRPr lang="th-TH" b="1" dirty="0">
              <a:latin typeface="TH K2D July8" pitchFamily="2" charset="-34"/>
              <a:cs typeface="TH K2D July8" pitchFamily="2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191271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ชื่อเรื่อง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b="1" dirty="0" smtClean="0">
                <a:solidFill>
                  <a:srgbClr val="C00000"/>
                </a:solidFill>
                <a:latin typeface="TH K2D July8" pitchFamily="2" charset="-34"/>
                <a:cs typeface="TH K2D July8" pitchFamily="2" charset="-34"/>
              </a:rPr>
              <a:t>หลักฐานที่เป็นลายลักษณ์อักษร</a:t>
            </a:r>
            <a:endParaRPr lang="th-TH" b="1" dirty="0">
              <a:solidFill>
                <a:srgbClr val="C00000"/>
              </a:solidFill>
              <a:latin typeface="TH K2D July8" pitchFamily="2" charset="-34"/>
              <a:cs typeface="TH K2D July8" pitchFamily="2" charset="-34"/>
            </a:endParaRPr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idx="1"/>
          </p:nvPr>
        </p:nvSpPr>
        <p:spPr>
          <a:xfrm>
            <a:off x="1187624" y="2492896"/>
            <a:ext cx="2512328" cy="540648"/>
          </a:xfrm>
        </p:spPr>
        <p:txBody>
          <a:bodyPr>
            <a:normAutofit fontScale="92500" lnSpcReduction="20000"/>
          </a:bodyPr>
          <a:lstStyle/>
          <a:p>
            <a:r>
              <a:rPr lang="th-TH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H Srisakdi" pitchFamily="2" charset="-34"/>
                <a:cs typeface="TH Srisakdi" pitchFamily="2" charset="-34"/>
              </a:rPr>
              <a:t>ศิลาจารึก</a:t>
            </a:r>
            <a:endParaRPr lang="th-TH" sz="3600" b="1" dirty="0">
              <a:solidFill>
                <a:schemeClr val="tx1">
                  <a:lumMod val="95000"/>
                  <a:lumOff val="5000"/>
                </a:schemeClr>
              </a:solidFill>
              <a:latin typeface="TH Srisakdi" pitchFamily="2" charset="-34"/>
              <a:cs typeface="TH Srisakdi" pitchFamily="2" charset="-34"/>
            </a:endParaRPr>
          </a:p>
        </p:txBody>
      </p:sp>
      <p:pic>
        <p:nvPicPr>
          <p:cNvPr id="1027" name="Picture 3" descr="C:\Users\User\Desktop\ศิลาจารึกหลักที่-1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14645" y="2947988"/>
            <a:ext cx="2152309" cy="3171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ตัวแทนข้อความ 4"/>
          <p:cNvSpPr>
            <a:spLocks noGrp="1"/>
          </p:cNvSpPr>
          <p:nvPr>
            <p:ph type="body" sz="quarter" idx="3"/>
          </p:nvPr>
        </p:nvSpPr>
        <p:spPr>
          <a:xfrm>
            <a:off x="5076056" y="2348880"/>
            <a:ext cx="3447288" cy="658368"/>
          </a:xfrm>
        </p:spPr>
        <p:txBody>
          <a:bodyPr>
            <a:normAutofit/>
          </a:bodyPr>
          <a:lstStyle/>
          <a:p>
            <a:r>
              <a:rPr lang="th-TH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H Srisakdi" pitchFamily="2" charset="-34"/>
                <a:cs typeface="TH Srisakdi" pitchFamily="2" charset="-34"/>
              </a:rPr>
              <a:t>จดหมายเหตุ</a:t>
            </a:r>
            <a:endParaRPr lang="th-TH" sz="3200" b="1" dirty="0">
              <a:solidFill>
                <a:schemeClr val="tx1">
                  <a:lumMod val="95000"/>
                  <a:lumOff val="5000"/>
                </a:schemeClr>
              </a:solidFill>
              <a:latin typeface="TH Srisakdi" pitchFamily="2" charset="-34"/>
              <a:cs typeface="TH Srisakdi" pitchFamily="2" charset="-34"/>
            </a:endParaRPr>
          </a:p>
        </p:txBody>
      </p:sp>
      <p:pic>
        <p:nvPicPr>
          <p:cNvPr id="1028" name="Picture 4" descr="C:\Users\User\Desktop\images.jpg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9925" y="3097213"/>
            <a:ext cx="1590675" cy="2867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44744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h-TH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H Srisakdi" pitchFamily="2" charset="-34"/>
                <a:cs typeface="TH Srisakdi" pitchFamily="2" charset="-34"/>
              </a:rPr>
              <a:t>พงศาวดาร</a:t>
            </a:r>
            <a:endParaRPr lang="th-TH" sz="3200" b="1" dirty="0">
              <a:solidFill>
                <a:schemeClr val="tx1">
                  <a:lumMod val="95000"/>
                  <a:lumOff val="5000"/>
                </a:schemeClr>
              </a:solidFill>
              <a:latin typeface="TH Srisakdi" pitchFamily="2" charset="-34"/>
              <a:cs typeface="TH Srisakdi" pitchFamily="2" charset="-34"/>
            </a:endParaRPr>
          </a:p>
        </p:txBody>
      </p:sp>
      <p:sp>
        <p:nvSpPr>
          <p:cNvPr id="5" name="ตัวแทนข้อความ 4"/>
          <p:cNvSpPr>
            <a:spLocks noGrp="1"/>
          </p:cNvSpPr>
          <p:nvPr>
            <p:ph type="body" sz="quarter" idx="3"/>
          </p:nvPr>
        </p:nvSpPr>
        <p:spPr>
          <a:xfrm>
            <a:off x="4572000" y="2276872"/>
            <a:ext cx="3447288" cy="658368"/>
          </a:xfrm>
        </p:spPr>
        <p:txBody>
          <a:bodyPr>
            <a:normAutofit fontScale="25000" lnSpcReduction="20000"/>
          </a:bodyPr>
          <a:lstStyle/>
          <a:p>
            <a:endParaRPr lang="th-TH" dirty="0"/>
          </a:p>
          <a:p>
            <a:r>
              <a:rPr lang="th-TH" sz="1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H Srisakdi" pitchFamily="2" charset="-34"/>
                <a:cs typeface="TH Srisakdi" pitchFamily="2" charset="-34"/>
              </a:rPr>
              <a:t>แผนที่</a:t>
            </a:r>
            <a:endParaRPr lang="th-TH" sz="12800" b="1" dirty="0">
              <a:solidFill>
                <a:schemeClr val="tx1">
                  <a:lumMod val="95000"/>
                  <a:lumOff val="5000"/>
                </a:schemeClr>
              </a:solidFill>
              <a:latin typeface="TH Srisakdi" pitchFamily="2" charset="-34"/>
              <a:cs typeface="TH Srisakdi" pitchFamily="2" charset="-34"/>
            </a:endParaRPr>
          </a:p>
        </p:txBody>
      </p:sp>
      <p:sp>
        <p:nvSpPr>
          <p:cNvPr id="7" name="ชื่อเรื่อง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b="1" dirty="0" smtClean="0">
                <a:solidFill>
                  <a:srgbClr val="C00000"/>
                </a:solidFill>
                <a:latin typeface="TH K2D July8" pitchFamily="2" charset="-34"/>
                <a:cs typeface="TH K2D July8" pitchFamily="2" charset="-34"/>
              </a:rPr>
              <a:t>หลักฐานที่เป็นลายลักษณ์อักษร</a:t>
            </a:r>
            <a:endParaRPr lang="th-TH" b="1" dirty="0">
              <a:solidFill>
                <a:srgbClr val="C00000"/>
              </a:solidFill>
              <a:latin typeface="TH K2D July8" pitchFamily="2" charset="-34"/>
              <a:cs typeface="TH K2D July8" pitchFamily="2" charset="-34"/>
            </a:endParaRPr>
          </a:p>
        </p:txBody>
      </p:sp>
      <p:pic>
        <p:nvPicPr>
          <p:cNvPr id="2051" name="Picture 3" descr="C:\Users\User\Desktop\imag(1)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2924944"/>
            <a:ext cx="2339157" cy="3592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Users\User\Desktop\ims (1).jpg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3356992"/>
            <a:ext cx="2952328" cy="252709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87961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ชื่อเรื่อง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b="1" dirty="0" smtClean="0">
                <a:solidFill>
                  <a:srgbClr val="C00000"/>
                </a:solidFill>
                <a:latin typeface="TH K2D July8" pitchFamily="2" charset="-34"/>
                <a:cs typeface="TH K2D July8" pitchFamily="2" charset="-34"/>
              </a:rPr>
              <a:t>หลักฐานที่ไม่เป็นลายลักษณ์อักษร</a:t>
            </a:r>
            <a:endParaRPr lang="th-TH" b="1" dirty="0">
              <a:solidFill>
                <a:srgbClr val="C00000"/>
              </a:solidFill>
              <a:latin typeface="TH K2D July8" pitchFamily="2" charset="-34"/>
              <a:cs typeface="TH K2D July8" pitchFamily="2" charset="-34"/>
            </a:endParaRPr>
          </a:p>
        </p:txBody>
      </p:sp>
      <p:sp>
        <p:nvSpPr>
          <p:cNvPr id="8" name="ตัวแทนข้อความ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h-TH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H Srisakdi" pitchFamily="2" charset="-34"/>
                <a:cs typeface="TH Srisakdi" pitchFamily="2" charset="-34"/>
              </a:rPr>
              <a:t>โบราณสถาน</a:t>
            </a:r>
            <a:endParaRPr lang="th-TH" sz="3200" b="1" dirty="0">
              <a:solidFill>
                <a:schemeClr val="tx1">
                  <a:lumMod val="95000"/>
                  <a:lumOff val="5000"/>
                </a:schemeClr>
              </a:solidFill>
              <a:latin typeface="TH Srisakdi" pitchFamily="2" charset="-34"/>
              <a:cs typeface="TH Srisakdi" pitchFamily="2" charset="-34"/>
            </a:endParaRPr>
          </a:p>
        </p:txBody>
      </p:sp>
      <p:sp>
        <p:nvSpPr>
          <p:cNvPr id="9" name="ตัวแทนข้อความ 2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th-TH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H Srisakdi" pitchFamily="2" charset="-34"/>
                <a:cs typeface="TH Srisakdi" pitchFamily="2" charset="-34"/>
              </a:rPr>
              <a:t>โบราณวัตถุ</a:t>
            </a:r>
            <a:endParaRPr lang="th-TH" sz="3200" b="1" dirty="0">
              <a:solidFill>
                <a:schemeClr val="tx1">
                  <a:lumMod val="95000"/>
                  <a:lumOff val="5000"/>
                </a:schemeClr>
              </a:solidFill>
              <a:latin typeface="TH Srisakdi" pitchFamily="2" charset="-34"/>
              <a:cs typeface="TH Srisakdi" pitchFamily="2" charset="-34"/>
            </a:endParaRPr>
          </a:p>
        </p:txBody>
      </p:sp>
      <p:pic>
        <p:nvPicPr>
          <p:cNvPr id="3074" name="Picture 2" descr="C:\Users\User\Desktop\สม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164" y="3068960"/>
            <a:ext cx="3884996" cy="2664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User\Desktop\images .jpg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1" y="3212976"/>
            <a:ext cx="3744415" cy="2304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9012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b="1" dirty="0">
                <a:solidFill>
                  <a:srgbClr val="C00000"/>
                </a:solidFill>
                <a:latin typeface="TH K2D July8" pitchFamily="2" charset="-34"/>
                <a:cs typeface="TH K2D July8" pitchFamily="2" charset="-34"/>
              </a:rPr>
              <a:t>หลักฐานที่ไม่เป็นลายลักษณ์อักษร</a:t>
            </a:r>
            <a:endParaRPr lang="th-TH" dirty="0"/>
          </a:p>
        </p:txBody>
      </p:sp>
      <p:sp>
        <p:nvSpPr>
          <p:cNvPr id="6" name="ตัวแทนเนื้อหา 5"/>
          <p:cNvSpPr>
            <a:spLocks noGrp="1"/>
          </p:cNvSpPr>
          <p:nvPr>
            <p:ph sz="quarter" idx="4"/>
          </p:nvPr>
        </p:nvSpPr>
        <p:spPr>
          <a:xfrm>
            <a:off x="5292589" y="3623592"/>
            <a:ext cx="2591270" cy="1564752"/>
          </a:xfrm>
        </p:spPr>
        <p:txBody>
          <a:bodyPr/>
          <a:lstStyle/>
          <a:p>
            <a:endParaRPr lang="th-TH" dirty="0"/>
          </a:p>
        </p:txBody>
      </p:sp>
      <p:sp>
        <p:nvSpPr>
          <p:cNvPr id="7" name="ตัวแทนข้อความ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h-TH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H Srisakdi" pitchFamily="2" charset="-34"/>
                <a:cs typeface="TH Srisakdi" pitchFamily="2" charset="-34"/>
              </a:rPr>
              <a:t>เครื่องมือ/เครื่องใช้</a:t>
            </a:r>
            <a:endParaRPr lang="th-TH" sz="3200" b="1" dirty="0">
              <a:solidFill>
                <a:schemeClr val="tx1">
                  <a:lumMod val="95000"/>
                  <a:lumOff val="5000"/>
                </a:schemeClr>
              </a:solidFill>
              <a:latin typeface="TH Srisakdi" pitchFamily="2" charset="-34"/>
              <a:cs typeface="TH Srisakdi" pitchFamily="2" charset="-34"/>
            </a:endParaRPr>
          </a:p>
        </p:txBody>
      </p:sp>
      <p:sp>
        <p:nvSpPr>
          <p:cNvPr id="8" name="ตัวแทนข้อความ 2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th-TH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H Srisakdi" pitchFamily="2" charset="-34"/>
                <a:cs typeface="TH Srisakdi" pitchFamily="2" charset="-34"/>
              </a:rPr>
              <a:t>คำบอกเล่า</a:t>
            </a:r>
            <a:endParaRPr lang="th-TH" sz="3200" b="1" dirty="0">
              <a:solidFill>
                <a:schemeClr val="tx1">
                  <a:lumMod val="95000"/>
                  <a:lumOff val="5000"/>
                </a:schemeClr>
              </a:solidFill>
              <a:latin typeface="TH Srisakdi" pitchFamily="2" charset="-34"/>
              <a:cs typeface="TH Srisakdi" pitchFamily="2" charset="-34"/>
            </a:endParaRPr>
          </a:p>
        </p:txBody>
      </p:sp>
      <p:pic>
        <p:nvPicPr>
          <p:cNvPr id="4098" name="Picture 2" descr="C:\Users\User\Desktop\imag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518" y="3068960"/>
            <a:ext cx="3776936" cy="2592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 rotWithShape="1">
          <a:blip r:embed="rId3">
            <a:clrChange>
              <a:clrFrom>
                <a:srgbClr val="F1EFF0"/>
              </a:clrFrom>
              <a:clrTo>
                <a:srgbClr val="F1EFF0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6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2036"/>
          <a:stretch/>
        </p:blipFill>
        <p:spPr bwMode="auto">
          <a:xfrm>
            <a:off x="4860032" y="3037926"/>
            <a:ext cx="3456384" cy="267401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48580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688490" y="1484784"/>
            <a:ext cx="7756263" cy="4464496"/>
          </a:xfrm>
        </p:spPr>
        <p:txBody>
          <a:bodyPr/>
          <a:lstStyle/>
          <a:p>
            <a:r>
              <a:rPr lang="th-TH" b="1" dirty="0" smtClean="0">
                <a:latin typeface="TH Srisakdi" pitchFamily="2" charset="-34"/>
                <a:cs typeface="TH Srisakdi" pitchFamily="2" charset="-34"/>
              </a:rPr>
              <a:t>หลักฐานที่เป็นลายลักษณ์อักษรและหลักฐานที่ไม่เป็นลายลักษณ์อักษร</a:t>
            </a:r>
            <a:br>
              <a:rPr lang="th-TH" b="1" dirty="0" smtClean="0">
                <a:latin typeface="TH Srisakdi" pitchFamily="2" charset="-34"/>
                <a:cs typeface="TH Srisakdi" pitchFamily="2" charset="-34"/>
              </a:rPr>
            </a:br>
            <a:r>
              <a:rPr lang="th-TH" b="1" dirty="0" smtClean="0">
                <a:latin typeface="TH Srisakdi" pitchFamily="2" charset="-34"/>
                <a:cs typeface="TH Srisakdi" pitchFamily="2" charset="-34"/>
              </a:rPr>
              <a:t>จะรวมเรียกว่า</a:t>
            </a:r>
            <a:r>
              <a:rPr lang="th-TH" dirty="0" smtClean="0">
                <a:latin typeface="TH Srisakdi" pitchFamily="2" charset="-34"/>
                <a:cs typeface="TH Srisakdi" pitchFamily="2" charset="-34"/>
              </a:rPr>
              <a:t/>
            </a:r>
            <a:br>
              <a:rPr lang="th-TH" dirty="0" smtClean="0">
                <a:latin typeface="TH Srisakdi" pitchFamily="2" charset="-34"/>
                <a:cs typeface="TH Srisakdi" pitchFamily="2" charset="-34"/>
              </a:rPr>
            </a:br>
            <a:r>
              <a:rPr lang="th-TH" sz="8000" dirty="0" smtClean="0">
                <a:solidFill>
                  <a:srgbClr val="FF0000"/>
                </a:solidFill>
                <a:latin typeface="TH Srisakdi" pitchFamily="2" charset="-34"/>
                <a:cs typeface="TH Srisakdi" pitchFamily="2" charset="-34"/>
              </a:rPr>
              <a:t>หลักฐานชั้นต้น</a:t>
            </a:r>
            <a:endParaRPr lang="th-TH" sz="8000" dirty="0">
              <a:solidFill>
                <a:srgbClr val="FF0000"/>
              </a:solidFill>
              <a:latin typeface="TH Srisakdi" pitchFamily="2" charset="-34"/>
              <a:cs typeface="TH Srisakdi" pitchFamily="2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486804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27584" y="692696"/>
            <a:ext cx="7756263" cy="2448272"/>
          </a:xfrm>
        </p:spPr>
        <p:txBody>
          <a:bodyPr/>
          <a:lstStyle/>
          <a:p>
            <a:r>
              <a:rPr lang="th-TH" b="1" dirty="0" smtClean="0">
                <a:latin typeface="TH Srisakdi" pitchFamily="2" charset="-34"/>
                <a:cs typeface="TH Srisakdi" pitchFamily="2" charset="-34"/>
              </a:rPr>
              <a:t>หลักฐานที่บันทึกเหตุการณ์ทางประวัติศาสตร์ในภายหลังเราเรียกว่า</a:t>
            </a:r>
            <a:endParaRPr lang="th-TH" b="1" dirty="0">
              <a:latin typeface="TH Srisakdi" pitchFamily="2" charset="-34"/>
              <a:cs typeface="TH Srisakdi" pitchFamily="2" charset="-34"/>
            </a:endParaRPr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1907704" y="3789040"/>
            <a:ext cx="5760640" cy="208823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h-TH" sz="6600" b="1" dirty="0" smtClean="0">
                <a:solidFill>
                  <a:srgbClr val="FF0000"/>
                </a:solidFill>
                <a:latin typeface="TH Srisakdi" pitchFamily="2" charset="-34"/>
                <a:cs typeface="TH Srisakdi" pitchFamily="2" charset="-34"/>
              </a:rPr>
              <a:t>หลักฐานชั้นรอง</a:t>
            </a:r>
            <a:endParaRPr lang="th-TH" sz="6600" b="1" dirty="0">
              <a:solidFill>
                <a:srgbClr val="FF0000"/>
              </a:solidFill>
              <a:latin typeface="TH Srisakdi" pitchFamily="2" charset="-34"/>
              <a:cs typeface="TH Srisakdi" pitchFamily="2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163081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ปกแข็ง">
  <a:themeElements>
    <a:clrScheme name="ปกแข็ง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ปกแข็ง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ปกแข็ง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99</TotalTime>
  <Words>111</Words>
  <Application>Microsoft Office PowerPoint</Application>
  <PresentationFormat>นำเสนอทางหน้าจอ (4:3)</PresentationFormat>
  <Paragraphs>25</Paragraphs>
  <Slides>8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8</vt:i4>
      </vt:variant>
    </vt:vector>
  </HeadingPairs>
  <TitlesOfParts>
    <vt:vector size="9" baseType="lpstr">
      <vt:lpstr>ปกแข็ง</vt:lpstr>
      <vt:lpstr>หลักฐานทางประวัติศาสตร์</vt:lpstr>
      <vt:lpstr>หลักฐานทางประวัติศาสตร์ </vt:lpstr>
      <vt:lpstr>หลักฐานที่เป็นลายลักษณ์อักษร</vt:lpstr>
      <vt:lpstr>หลักฐานที่เป็นลายลักษณ์อักษร</vt:lpstr>
      <vt:lpstr>หลักฐานที่ไม่เป็นลายลักษณ์อักษร</vt:lpstr>
      <vt:lpstr>หลักฐานที่ไม่เป็นลายลักษณ์อักษร</vt:lpstr>
      <vt:lpstr>หลักฐานที่เป็นลายลักษณ์อักษรและหลักฐานที่ไม่เป็นลายลักษณ์อักษร จะรวมเรียกว่า หลักฐานชั้นต้น</vt:lpstr>
      <vt:lpstr>หลักฐานที่บันทึกเหตุการณ์ทางประวัติศาสตร์ในภายหลังเราเรียกว่า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หลักฐานทางประวัติศาสตร์</dc:title>
  <dc:creator>HP</dc:creator>
  <cp:lastModifiedBy>HP</cp:lastModifiedBy>
  <cp:revision>13</cp:revision>
  <dcterms:created xsi:type="dcterms:W3CDTF">2021-05-22T10:58:49Z</dcterms:created>
  <dcterms:modified xsi:type="dcterms:W3CDTF">2021-05-22T12:38:25Z</dcterms:modified>
</cp:coreProperties>
</file>