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9" r:id="rId3"/>
    <p:sldId id="321" r:id="rId4"/>
    <p:sldId id="324" r:id="rId5"/>
    <p:sldId id="288" r:id="rId6"/>
    <p:sldId id="325" r:id="rId7"/>
    <p:sldId id="289" r:id="rId8"/>
    <p:sldId id="295" r:id="rId9"/>
    <p:sldId id="318" r:id="rId10"/>
    <p:sldId id="298" r:id="rId11"/>
    <p:sldId id="319" r:id="rId12"/>
    <p:sldId id="299" r:id="rId13"/>
    <p:sldId id="323" r:id="rId14"/>
    <p:sldId id="322" r:id="rId15"/>
    <p:sldId id="316" r:id="rId16"/>
  </p:sldIdLst>
  <p:sldSz cx="9144000" cy="6858000" type="screen4x3"/>
  <p:notesSz cx="7099300" cy="10234613"/>
  <p:embeddedFontLst>
    <p:embeddedFont>
      <p:font typeface="Agency FB" panose="020B0503020202020204" pitchFamily="34" charset="0"/>
      <p:regular r:id="rId19"/>
      <p:bold r:id="rId20"/>
    </p:embeddedFont>
    <p:embeddedFont>
      <p:font typeface="Angsana New" panose="02020603050405020304" pitchFamily="18" charset="-34"/>
      <p:regular r:id="rId21"/>
      <p:bold r:id="rId22"/>
      <p:italic r:id="rId23"/>
      <p:boldItalic r:id="rId24"/>
    </p:embeddedFont>
    <p:embeddedFont>
      <p:font typeface="Browallia New" panose="020B0604020202020204" pitchFamily="34" charset="-34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Cordia New" panose="020B0304020202020204" pitchFamily="34" charset="-34"/>
      <p:regular r:id="rId34"/>
      <p:bold r:id="rId35"/>
      <p:italic r:id="rId36"/>
      <p:boldItalic r:id="rId37"/>
    </p:embeddedFont>
    <p:embeddedFont>
      <p:font typeface="Tw Cen MT" panose="020B0602020104020603" pitchFamily="34" charset="0"/>
      <p:regular r:id="rId38"/>
      <p:bold r:id="rId39"/>
      <p:italic r:id="rId40"/>
      <p:boldItalic r:id="rId41"/>
    </p:embeddedFont>
    <p:embeddedFont>
      <p:font typeface="Wingdings 2" panose="05020102010507070707" pitchFamily="18" charset="2"/>
      <p:regular r:id="rId4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cheab2561@gmail.com" initials="v" lastIdx="1" clrIdx="0">
    <p:extLst>
      <p:ext uri="{19B8F6BF-5375-455C-9EA6-DF929625EA0E}">
        <p15:presenceInfo xmlns:p15="http://schemas.microsoft.com/office/powerpoint/2012/main" userId="03eea612d7d8f8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-2184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9772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h-TH" sz="1600" b="1" dirty="0">
                <a:latin typeface="Cordia New" pitchFamily="34" charset="-34"/>
                <a:cs typeface="Cordia New" pitchFamily="34" charset="-34"/>
              </a:rPr>
              <a:t>เอกสารประกอบการเรียนการสอน </a:t>
            </a:r>
            <a:r>
              <a:rPr lang="en-US" sz="1600" b="1" dirty="0">
                <a:latin typeface="Cordia New" pitchFamily="34" charset="-34"/>
                <a:cs typeface="Cordia New" pitchFamily="34" charset="-34"/>
              </a:rPr>
              <a:t>(PowerPoint)</a:t>
            </a:r>
          </a:p>
          <a:p>
            <a:r>
              <a:rPr lang="th-TH" sz="1600" b="1" dirty="0">
                <a:latin typeface="Cordia New" pitchFamily="34" charset="-34"/>
                <a:cs typeface="Cordia New" pitchFamily="34" charset="-34"/>
              </a:rPr>
              <a:t>หน่วยการเรียนรู้ที่  2  จำนวนเต็ม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h-TH" sz="1800" b="1"/>
              <a:t>ค 21101 คณิตศาสตร์พื้นฐาน (ม.1)</a:t>
            </a: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30F04-3A78-4C23-9679-029C6E653212}" type="slidenum">
              <a:rPr lang="th-TH" sz="1800" b="1" smtClean="0"/>
              <a:t>‹#›</a:t>
            </a:fld>
            <a:endParaRPr lang="th-TH" sz="1800" b="1"/>
          </a:p>
        </p:txBody>
      </p:sp>
    </p:spTree>
    <p:extLst>
      <p:ext uri="{BB962C8B-B14F-4D97-AF65-F5344CB8AC3E}">
        <p14:creationId xmlns:p14="http://schemas.microsoft.com/office/powerpoint/2010/main" val="233389311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th-TH"/>
              <a:t>เอกสารประกอบการเรียนการสอน (</a:t>
            </a:r>
            <a:r>
              <a:rPr lang="en-US"/>
              <a:t>PowerPoint) </a:t>
            </a:r>
            <a:r>
              <a:rPr lang="th-TH"/>
              <a:t>หน่วยการเรียนรู้ที่  2  จำนวนเต็ม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609DED2-20A8-4B44-B7D9-16F352482804}" type="datetimeFigureOut">
              <a:rPr lang="th-TH" smtClean="0"/>
              <a:t>24/06/64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th-TH"/>
              <a:t>ค 21101 คณิตศาสตร์พื้นฐาน (ม.1)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0CE52F0-3173-43F4-A5A7-E2A3EDBA51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201451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3C9E858-30C7-4C9F-9A60-CE10F50ED55A}" type="datetime1">
              <a:rPr lang="th-TH" smtClean="0"/>
              <a:t>24/06/64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th-TH"/>
              <a:t>หน่วยการเรียนรู้ที่  2  ระบบจำนวนเต็ม</a:t>
            </a:r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9BC86-4354-4A04-8A73-C2D2F6A82132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BF22-73D3-4A88-989C-55E6EC1B4055}" type="datetime1">
              <a:rPr lang="th-TH" smtClean="0"/>
              <a:t>24/06/64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หน่วยการเรียนรู้ที่  2  ระบบจำนวนเต็ม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BC86-4354-4A04-8A73-C2D2F6A8213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7D18E6D-7BEB-41B5-88D2-E88BB9BC64ED}" type="datetime1">
              <a:rPr lang="th-TH" smtClean="0"/>
              <a:t>24/06/64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th-TH"/>
              <a:t>หน่วยการเรียนรู้ที่  2  ระบบจำนวนเต็ม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A39BC86-4354-4A04-8A73-C2D2F6A82132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1602-304A-4B96-9BDA-81565EB8179D}" type="datetime1">
              <a:rPr lang="th-TH" smtClean="0"/>
              <a:t>24/06/64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หน่วยการเรียนรู้ที่  2  ระบบจำนวนเต็ม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39BC86-4354-4A04-8A73-C2D2F6A82132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FE75-9FBB-4747-AE56-099F030F495E}" type="datetime1">
              <a:rPr lang="th-TH" smtClean="0"/>
              <a:t>24/06/64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A39BC86-4354-4A04-8A73-C2D2F6A82132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/>
              <a:t>หน่วยการเรียนรู้ที่  2  ระบบจำนวนเต็ม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26DC11-4591-4FBF-9032-531987F2F914}" type="datetime1">
              <a:rPr lang="th-TH" smtClean="0"/>
              <a:t>24/06/64</a:t>
            </a:fld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A39BC86-4354-4A04-8A73-C2D2F6A82132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h-TH"/>
              <a:t>หน่วยการเรียนรู้ที่  2  ระบบจำนวนเต็ม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CCD7EC6-C52F-4012-8ACB-29EEE20969FD}" type="datetime1">
              <a:rPr lang="th-TH" smtClean="0"/>
              <a:t>24/06/64</a:t>
            </a:fld>
            <a:endParaRPr lang="th-TH"/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A39BC86-4354-4A04-8A73-C2D2F6A82132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h-TH"/>
              <a:t>หน่วยการเรียนรู้ที่  2  ระบบจำนวนเต็ม</a:t>
            </a:r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7D5F-9BDB-491F-8C0C-37C15D7507AA}" type="datetime1">
              <a:rPr lang="th-TH" smtClean="0"/>
              <a:t>24/06/64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250432" cy="365125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th-TH"/>
              <a:t>หน่วยการเรียนรู้ที่  2  ระบบจำนวนเต็ม</a:t>
            </a:r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244408" y="6291180"/>
            <a:ext cx="533400" cy="24447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  <a:effectLst/>
              </a:defRPr>
            </a:lvl1pPr>
          </a:lstStyle>
          <a:p>
            <a:fld id="{2A39BC86-4354-4A04-8A73-C2D2F6A82132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309320"/>
            <a:ext cx="4608512" cy="230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4F79-A86C-451A-89BF-E9CEBD5BBCF7}" type="datetime1">
              <a:rPr lang="th-TH" smtClean="0"/>
              <a:t>24/06/64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หน่วยการเรียนรู้ที่  2  ระบบจำนวนเต็ม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9BC86-4354-4A04-8A73-C2D2F6A8213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92BF-3AF5-47B1-B3EA-77B23A0922A3}" type="datetime1">
              <a:rPr lang="th-TH" smtClean="0"/>
              <a:t>24/06/64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หน่วยการเรียนรู้ที่  2  ระบบจำนวนเต็ม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39BC86-4354-4A04-8A73-C2D2F6A82132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07DF11-3F8E-4C44-A0C6-5736400A052C}" type="datetime1">
              <a:rPr lang="th-TH" smtClean="0"/>
              <a:t>24/06/64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A39BC86-4354-4A04-8A73-C2D2F6A82132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th-TH"/>
              <a:t>หน่วยการเรียนรู้ที่  2  ระบบจำนวนเต็ม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144164-C0E5-46A8-A5CD-D7CC1EFF0A64}" type="datetime1">
              <a:rPr lang="th-TH" smtClean="0"/>
              <a:t>24/06/64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h-TH"/>
              <a:t>หน่วยการเรียนรู้ที่  2  ระบบจำนวนเต็ม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39BC86-4354-4A04-8A73-C2D2F6A8213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8064" y="1099119"/>
            <a:ext cx="3672408" cy="1725638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การลบ</a:t>
            </a:r>
            <a:b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</a:br>
            <a:r>
              <a:rPr lang="th-TH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จำนวนเต็ม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รายวิชา ค 21101 คณิตศาสตร์พื้นฐาน  ชั้นมัธยมศึกษาปีที่ 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4F5F3-51DC-44A0-BA8C-00118113F6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0" y="2947146"/>
            <a:ext cx="2803376" cy="25016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91C1BC0F-0936-4520-B0E1-45ED697CAF96}"/>
              </a:ext>
            </a:extLst>
          </p:cNvPr>
          <p:cNvSpPr txBox="1">
            <a:spLocks/>
          </p:cNvSpPr>
          <p:nvPr/>
        </p:nvSpPr>
        <p:spPr>
          <a:xfrm>
            <a:off x="899592" y="650983"/>
            <a:ext cx="3672408" cy="152571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หน่วยการเรียนรู้ที่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1</a:t>
            </a:r>
            <a:br>
              <a:rPr lang="th-TH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</a:br>
            <a:r>
              <a:rPr lang="th-TH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เรื่อง จำนวนเต็ม</a:t>
            </a:r>
            <a:endParaRPr lang="th-TH" sz="3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F73FCD-D162-4485-8CA1-588FE29C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0" y="2345893"/>
            <a:ext cx="4329756" cy="25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BC86-4354-4A04-8A73-C2D2F6A82132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346864" y="1711363"/>
            <a:ext cx="82809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4000" b="1" i="0" u="sng" dirty="0">
                <a:solidFill>
                  <a:srgbClr val="0070C0"/>
                </a:solidFill>
                <a:effectLst/>
                <a:latin typeface="Itim"/>
              </a:rPr>
              <a:t>ตัวอย่างที่ </a:t>
            </a:r>
            <a:r>
              <a:rPr lang="en-US" sz="4000" b="1" i="0" u="sng" dirty="0">
                <a:solidFill>
                  <a:srgbClr val="0070C0"/>
                </a:solidFill>
                <a:effectLst/>
                <a:latin typeface="Itim"/>
              </a:rPr>
              <a:t>3</a:t>
            </a:r>
            <a: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  <a:t>   จงหาคำตอบของ 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Itim"/>
              </a:rPr>
              <a:t>(-36) – 12</a:t>
            </a:r>
            <a:br>
              <a:rPr lang="th-TH" sz="4000" b="1" dirty="0">
                <a:solidFill>
                  <a:srgbClr val="0070C0"/>
                </a:solidFill>
              </a:rPr>
            </a:br>
            <a:r>
              <a:rPr lang="th-TH" sz="4000" b="1" i="0" u="sng" dirty="0">
                <a:solidFill>
                  <a:srgbClr val="0070C0"/>
                </a:solidFill>
                <a:effectLst/>
                <a:latin typeface="Itim"/>
              </a:rPr>
              <a:t>วิธีทำ</a:t>
            </a:r>
            <a: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  <a:t>    </a:t>
            </a:r>
          </a:p>
          <a:p>
            <a:pPr algn="l"/>
            <a: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  <a:t>ตัวตั้ง  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Itim"/>
              </a:rPr>
              <a:t>–</a:t>
            </a:r>
            <a: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  <a:t> ตัวลบ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Itim"/>
              </a:rPr>
              <a:t>  </a:t>
            </a:r>
            <a: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  <a:t>= 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Itim"/>
              </a:rPr>
              <a:t> </a:t>
            </a:r>
            <a: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  <a:t>ตัวตั้ง 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Itim"/>
              </a:rPr>
              <a:t>+</a:t>
            </a:r>
            <a: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  <a:t> จำนวนตรงข้ามของตัวลบ</a:t>
            </a:r>
            <a:b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</a:br>
            <a:r>
              <a:rPr lang="en-US" sz="4000" b="1" i="0" dirty="0">
                <a:solidFill>
                  <a:srgbClr val="0070C0"/>
                </a:solidFill>
                <a:effectLst/>
                <a:latin typeface="Itim"/>
              </a:rPr>
              <a:t>(-36) 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Itim"/>
              </a:rPr>
              <a:t>–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Itim"/>
              </a:rPr>
              <a:t> </a:t>
            </a:r>
            <a: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  <a:t> 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Itim"/>
              </a:rPr>
              <a:t>12</a:t>
            </a:r>
            <a: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  <a:t>   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Itim"/>
              </a:rPr>
              <a:t> </a:t>
            </a:r>
            <a: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  <a:t>= 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Itim"/>
              </a:rPr>
              <a:t>(-36) 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Itim"/>
              </a:rPr>
              <a:t>+</a:t>
            </a:r>
            <a: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  <a:t>  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Itim"/>
              </a:rPr>
              <a:t>(-12)</a:t>
            </a:r>
            <a:b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</a:br>
            <a: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  <a:t>                       =   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Itim"/>
              </a:rPr>
              <a:t>-48</a:t>
            </a:r>
            <a:b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</a:br>
            <a:r>
              <a:rPr lang="th-TH" sz="4000" b="1" i="0" u="sng" dirty="0">
                <a:solidFill>
                  <a:srgbClr val="0070C0"/>
                </a:solidFill>
                <a:effectLst/>
                <a:latin typeface="Itim"/>
              </a:rPr>
              <a:t>ตอบ</a:t>
            </a:r>
            <a:r>
              <a:rPr lang="th-TH" sz="4000" b="1" i="0" dirty="0">
                <a:solidFill>
                  <a:srgbClr val="0070C0"/>
                </a:solidFill>
                <a:effectLst/>
                <a:latin typeface="Itim"/>
              </a:rPr>
              <a:t>  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Itim"/>
              </a:rPr>
              <a:t>-48 </a:t>
            </a:r>
            <a:endParaRPr lang="th-TH" sz="4000" b="1" i="0" dirty="0">
              <a:solidFill>
                <a:srgbClr val="0070C0"/>
              </a:solidFill>
              <a:effectLst/>
              <a:latin typeface="Itim"/>
            </a:endParaRPr>
          </a:p>
          <a:p>
            <a:pPr algn="l"/>
            <a:endParaRPr lang="th-TH" sz="1000" dirty="0">
              <a:solidFill>
                <a:srgbClr val="00B050"/>
              </a:solidFill>
              <a:latin typeface="Itim"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345F5638-9F02-40EA-AC0C-61295E1B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361" y="529052"/>
            <a:ext cx="3314328" cy="9906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70C0"/>
                </a:solidFill>
              </a:rPr>
              <a:t>การลบจำนวนเต็ม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38707-BA4D-4328-BB0E-31C9086CD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44" y="3743865"/>
            <a:ext cx="2401364" cy="240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BC86-4354-4A04-8A73-C2D2F6A82132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346864" y="1711363"/>
            <a:ext cx="84309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h-TH" sz="1000" dirty="0">
              <a:solidFill>
                <a:srgbClr val="00B050"/>
              </a:solidFill>
              <a:latin typeface="Itim"/>
            </a:endParaRPr>
          </a:p>
          <a:p>
            <a:r>
              <a:rPr lang="th-TH" sz="4000" b="1" i="0" u="sng" dirty="0">
                <a:solidFill>
                  <a:srgbClr val="7030A0"/>
                </a:solidFill>
                <a:effectLst/>
                <a:latin typeface="Itim"/>
              </a:rPr>
              <a:t>ตัวอย่างที่ </a:t>
            </a:r>
            <a:r>
              <a:rPr lang="en-US" sz="4000" b="1" i="0" u="sng" dirty="0">
                <a:solidFill>
                  <a:srgbClr val="7030A0"/>
                </a:solidFill>
                <a:effectLst/>
                <a:latin typeface="Itim"/>
              </a:rPr>
              <a:t>4</a:t>
            </a:r>
            <a:r>
              <a:rPr lang="th-TH" sz="4000" b="1" i="0" dirty="0">
                <a:solidFill>
                  <a:srgbClr val="7030A0"/>
                </a:solidFill>
                <a:effectLst/>
                <a:latin typeface="Itim"/>
              </a:rPr>
              <a:t>   จงหาคำตอบของ </a:t>
            </a:r>
            <a:r>
              <a:rPr lang="en-US" sz="4000" b="1" i="0" dirty="0">
                <a:solidFill>
                  <a:srgbClr val="7030A0"/>
                </a:solidFill>
                <a:effectLst/>
                <a:latin typeface="Itim"/>
              </a:rPr>
              <a:t>(-19) – (-6)</a:t>
            </a:r>
            <a:br>
              <a:rPr lang="th-TH" sz="4000" b="1" dirty="0">
                <a:solidFill>
                  <a:srgbClr val="7030A0"/>
                </a:solidFill>
              </a:rPr>
            </a:br>
            <a:r>
              <a:rPr lang="th-TH" sz="4000" b="1" i="0" u="sng" dirty="0">
                <a:solidFill>
                  <a:srgbClr val="7030A0"/>
                </a:solidFill>
                <a:effectLst/>
                <a:latin typeface="Itim"/>
              </a:rPr>
              <a:t>วิธีทำ</a:t>
            </a:r>
            <a:r>
              <a:rPr lang="th-TH" sz="4000" b="1" i="0" dirty="0">
                <a:solidFill>
                  <a:srgbClr val="7030A0"/>
                </a:solidFill>
                <a:effectLst/>
                <a:latin typeface="Itim"/>
              </a:rPr>
              <a:t>    </a:t>
            </a:r>
          </a:p>
          <a:p>
            <a:r>
              <a:rPr lang="th-TH" sz="4000" b="1" i="0" dirty="0">
                <a:solidFill>
                  <a:srgbClr val="7030A0"/>
                </a:solidFill>
                <a:effectLst/>
                <a:latin typeface="Itim"/>
              </a:rPr>
              <a:t>ตัวตั้ง  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Itim"/>
              </a:rPr>
              <a:t>–</a:t>
            </a:r>
            <a:r>
              <a:rPr lang="th-TH" sz="4000" b="1" i="0" dirty="0">
                <a:solidFill>
                  <a:srgbClr val="7030A0"/>
                </a:solidFill>
                <a:effectLst/>
                <a:latin typeface="Itim"/>
              </a:rPr>
              <a:t> ตัวลบ </a:t>
            </a:r>
            <a:r>
              <a:rPr lang="en-US" sz="4000" b="1" i="0" dirty="0">
                <a:solidFill>
                  <a:srgbClr val="7030A0"/>
                </a:solidFill>
                <a:effectLst/>
                <a:latin typeface="Itim"/>
              </a:rPr>
              <a:t> </a:t>
            </a:r>
            <a:r>
              <a:rPr lang="th-TH" sz="4000" b="1" i="0" dirty="0">
                <a:solidFill>
                  <a:srgbClr val="7030A0"/>
                </a:solidFill>
                <a:effectLst/>
                <a:latin typeface="Itim"/>
              </a:rPr>
              <a:t>= </a:t>
            </a:r>
            <a:r>
              <a:rPr lang="en-US" sz="4000" b="1" i="0" dirty="0">
                <a:solidFill>
                  <a:srgbClr val="7030A0"/>
                </a:solidFill>
                <a:effectLst/>
                <a:latin typeface="Itim"/>
              </a:rPr>
              <a:t> </a:t>
            </a:r>
            <a:r>
              <a:rPr lang="th-TH" sz="4000" b="1" i="0" dirty="0">
                <a:solidFill>
                  <a:srgbClr val="7030A0"/>
                </a:solidFill>
                <a:effectLst/>
                <a:latin typeface="Itim"/>
              </a:rPr>
              <a:t>ตัวตั้ง  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Itim"/>
              </a:rPr>
              <a:t>+</a:t>
            </a:r>
            <a:r>
              <a:rPr lang="th-TH" sz="4000" b="1" i="0" dirty="0">
                <a:solidFill>
                  <a:srgbClr val="7030A0"/>
                </a:solidFill>
                <a:effectLst/>
                <a:latin typeface="Itim"/>
              </a:rPr>
              <a:t> จำนวนตรงข้ามของตัวลบ</a:t>
            </a:r>
            <a:br>
              <a:rPr lang="th-TH" sz="4000" b="1" i="0" dirty="0">
                <a:solidFill>
                  <a:srgbClr val="7030A0"/>
                </a:solidFill>
                <a:effectLst/>
                <a:latin typeface="Itim"/>
              </a:rPr>
            </a:br>
            <a:r>
              <a:rPr lang="en-US" sz="4000" b="1" i="0" dirty="0">
                <a:solidFill>
                  <a:srgbClr val="7030A0"/>
                </a:solidFill>
                <a:effectLst/>
                <a:latin typeface="Itim"/>
              </a:rPr>
              <a:t>(-19) 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Itim"/>
              </a:rPr>
              <a:t>–</a:t>
            </a:r>
            <a:r>
              <a:rPr lang="en-US" sz="4000" b="1" i="0" dirty="0">
                <a:solidFill>
                  <a:srgbClr val="7030A0"/>
                </a:solidFill>
                <a:effectLst/>
                <a:latin typeface="Itim"/>
              </a:rPr>
              <a:t> (-6)</a:t>
            </a:r>
            <a:r>
              <a:rPr lang="th-TH" sz="4000" b="1" i="0" dirty="0">
                <a:solidFill>
                  <a:srgbClr val="7030A0"/>
                </a:solidFill>
                <a:effectLst/>
                <a:latin typeface="Itim"/>
              </a:rPr>
              <a:t>   =  </a:t>
            </a:r>
            <a:r>
              <a:rPr lang="en-US" sz="4000" b="1" i="0" dirty="0">
                <a:solidFill>
                  <a:srgbClr val="7030A0"/>
                </a:solidFill>
                <a:effectLst/>
                <a:latin typeface="Itim"/>
              </a:rPr>
              <a:t>(-19) 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Itim"/>
              </a:rPr>
              <a:t>+</a:t>
            </a:r>
            <a:r>
              <a:rPr lang="th-TH" sz="4000" b="1" i="0" dirty="0">
                <a:solidFill>
                  <a:srgbClr val="7030A0"/>
                </a:solidFill>
                <a:effectLst/>
                <a:latin typeface="Itim"/>
              </a:rPr>
              <a:t> </a:t>
            </a:r>
            <a:r>
              <a:rPr lang="en-US" sz="4000" b="1" i="0" dirty="0">
                <a:solidFill>
                  <a:srgbClr val="7030A0"/>
                </a:solidFill>
                <a:effectLst/>
                <a:latin typeface="Itim"/>
              </a:rPr>
              <a:t>6</a:t>
            </a:r>
            <a:br>
              <a:rPr lang="th-TH" sz="4000" b="1" i="0" dirty="0">
                <a:solidFill>
                  <a:srgbClr val="7030A0"/>
                </a:solidFill>
                <a:effectLst/>
                <a:latin typeface="Itim"/>
              </a:rPr>
            </a:br>
            <a:r>
              <a:rPr lang="th-TH" sz="4000" b="1" i="0" dirty="0">
                <a:solidFill>
                  <a:srgbClr val="7030A0"/>
                </a:solidFill>
                <a:effectLst/>
                <a:latin typeface="Itim"/>
              </a:rPr>
              <a:t>                       =   </a:t>
            </a:r>
            <a:r>
              <a:rPr lang="en-US" sz="4000" b="1" i="0" dirty="0">
                <a:solidFill>
                  <a:srgbClr val="7030A0"/>
                </a:solidFill>
                <a:effectLst/>
                <a:latin typeface="Itim"/>
              </a:rPr>
              <a:t>-13</a:t>
            </a:r>
            <a:br>
              <a:rPr lang="th-TH" sz="4000" b="1" i="0" dirty="0">
                <a:solidFill>
                  <a:srgbClr val="7030A0"/>
                </a:solidFill>
                <a:effectLst/>
                <a:latin typeface="Itim"/>
              </a:rPr>
            </a:br>
            <a:r>
              <a:rPr lang="th-TH" sz="4000" b="1" i="0" u="sng" dirty="0">
                <a:solidFill>
                  <a:srgbClr val="7030A0"/>
                </a:solidFill>
                <a:effectLst/>
                <a:latin typeface="Itim"/>
              </a:rPr>
              <a:t>ตอบ</a:t>
            </a:r>
            <a:r>
              <a:rPr lang="th-TH" sz="4000" b="1" i="0" dirty="0">
                <a:solidFill>
                  <a:srgbClr val="7030A0"/>
                </a:solidFill>
                <a:effectLst/>
                <a:latin typeface="Itim"/>
              </a:rPr>
              <a:t>  </a:t>
            </a:r>
            <a:r>
              <a:rPr lang="en-US" sz="4000" b="1" i="0" dirty="0">
                <a:solidFill>
                  <a:srgbClr val="7030A0"/>
                </a:solidFill>
                <a:effectLst/>
                <a:latin typeface="Itim"/>
              </a:rPr>
              <a:t>-13 </a:t>
            </a:r>
            <a:endParaRPr lang="th-TH" sz="4000" b="1" i="0" dirty="0">
              <a:solidFill>
                <a:srgbClr val="7030A0"/>
              </a:solidFill>
              <a:effectLst/>
              <a:latin typeface="Itim"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345F5638-9F02-40EA-AC0C-61295E1B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361" y="529052"/>
            <a:ext cx="3314328" cy="990600"/>
          </a:xfrm>
        </p:spPr>
        <p:txBody>
          <a:bodyPr>
            <a:normAutofit/>
          </a:bodyPr>
          <a:lstStyle/>
          <a:p>
            <a:r>
              <a:rPr lang="th-TH" b="1" dirty="0"/>
              <a:t>การลบจำนวนเต็ม</a:t>
            </a:r>
          </a:p>
        </p:txBody>
      </p:sp>
      <p:pic>
        <p:nvPicPr>
          <p:cNvPr id="10" name="Picture 4" descr="F:\Documents and Settings\Administrator\Local Settings\Temporary Internet Files\Content.IE5\DSHR0WQ5\MC900155036[1].wmf">
            <a:extLst>
              <a:ext uri="{FF2B5EF4-FFF2-40B4-BE49-F238E27FC236}">
                <a16:creationId xmlns:a16="http://schemas.microsoft.com/office/drawing/2014/main" id="{41BAA262-1E77-445D-B73A-11CCA8D5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41426"/>
            <a:ext cx="2535357" cy="181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3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BC86-4354-4A04-8A73-C2D2F6A82132}" type="slidenum">
              <a:rPr lang="th-TH" smtClean="0"/>
              <a:pPr/>
              <a:t>12</a:t>
            </a:fld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43608" y="1988840"/>
                <a:ext cx="6480720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ea typeface="Cambria Math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/>
                      </a:rPr>
                      <m:t>𝟐𝟖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/>
                      </a:rPr>
                      <m:t>𝟖𝟎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</m:oMath>
                </a14:m>
                <a:r>
                  <a:rPr lang="en-US" sz="3200" b="1" dirty="0">
                    <a:latin typeface="Angsana New" panose="02020603050405020304" pitchFamily="18" charset="-34"/>
                    <a:ea typeface="Cambria Math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𝟓𝟐</m:t>
                    </m:r>
                  </m:oMath>
                </a14:m>
                <a:endParaRPr lang="th-TH" sz="3200" b="1" dirty="0">
                  <a:solidFill>
                    <a:schemeClr val="bg1"/>
                  </a:solidFill>
                  <a:latin typeface="Angsana New" panose="02020603050405020304" pitchFamily="18" charset="-34"/>
                  <a:ea typeface="Cambria Math"/>
                  <a:cs typeface="Angsana New" panose="02020603050405020304" pitchFamily="18" charset="-34"/>
                </a:endParaRPr>
              </a:p>
              <a:p>
                <a:endParaRPr lang="en-US" sz="2000" dirty="0">
                  <a:latin typeface="Angsana New" panose="02020603050405020304" pitchFamily="18" charset="-34"/>
                  <a:ea typeface="Cambria Math"/>
                  <a:cs typeface="Angsana New" panose="02020603050405020304" pitchFamily="18" charset="-34"/>
                </a:endParaRPr>
              </a:p>
              <a:p>
                <a:r>
                  <a:rPr lang="th-TH" sz="3200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     </a:t>
                </a:r>
                <a:r>
                  <a:rPr lang="en-US" sz="3200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𝟑𝟓</m:t>
                        </m:r>
                      </m:e>
                    </m:d>
                    <m:r>
                      <a:rPr lang="en-US" sz="32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/>
                      </a:rPr>
                      <m:t>𝟔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32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sz="32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𝟒𝟏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  <a:latin typeface="Angsana New" panose="02020603050405020304" pitchFamily="18" charset="-34"/>
                  <a:ea typeface="Cambria Math"/>
                  <a:cs typeface="Angsana New" panose="02020603050405020304" pitchFamily="18" charset="-34"/>
                </a:endParaRPr>
              </a:p>
              <a:p>
                <a:endParaRPr lang="en-US" sz="2000" dirty="0">
                  <a:latin typeface="Angsana New" panose="02020603050405020304" pitchFamily="18" charset="-34"/>
                  <a:ea typeface="Cambria Math"/>
                  <a:cs typeface="Angsana New" panose="02020603050405020304" pitchFamily="18" charset="-34"/>
                </a:endParaRPr>
              </a:p>
              <a:p>
                <a:r>
                  <a:rPr lang="th-TH" sz="3200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𝟏𝟏</m:t>
                        </m:r>
                      </m:e>
                    </m:d>
                    <m:r>
                      <a:rPr lang="en-US" sz="3200" b="1" i="1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𝟏𝟐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32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  <a:latin typeface="Angsana New" panose="02020603050405020304" pitchFamily="18" charset="-34"/>
                  <a:ea typeface="Cambria Math"/>
                  <a:cs typeface="Angsana New" panose="02020603050405020304" pitchFamily="18" charset="-34"/>
                </a:endParaRPr>
              </a:p>
              <a:p>
                <a:endParaRPr lang="en-US" sz="2000" dirty="0">
                  <a:latin typeface="Angsana New" panose="02020603050405020304" pitchFamily="18" charset="-34"/>
                  <a:ea typeface="Cambria Math"/>
                  <a:cs typeface="Angsana New" panose="02020603050405020304" pitchFamily="18" charset="-3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/>
                        </a:rPr>
                        <m:t>      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/>
                        </a:rPr>
                        <m:t>𝟐𝟎𝟒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200" b="1" i="1" dirty="0">
                  <a:latin typeface="Cambria Math" panose="02040503050406030204" pitchFamily="18" charset="0"/>
                  <a:ea typeface="Cambria Math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/>
                      </a:rPr>
                      <m:t>        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/>
                      </a:rPr>
                      <m:t>𝟒𝟗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/>
                      </a:rPr>
                      <m:t>𝟏𝟕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</m:oMath>
                </a14:m>
                <a:r>
                  <a:rPr lang="en-US" sz="3200" b="1" dirty="0">
                    <a:latin typeface="Angsana New" panose="02020603050405020304" pitchFamily="18" charset="-34"/>
                    <a:ea typeface="Cambria Math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𝟐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𝟔</m:t>
                    </m:r>
                  </m:oMath>
                </a14:m>
                <a:endParaRPr lang="th-TH" sz="3600" b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988840"/>
                <a:ext cx="6480720" cy="3908762"/>
              </a:xfrm>
              <a:prstGeom prst="rect">
                <a:avLst/>
              </a:prstGeom>
              <a:blipFill>
                <a:blip r:embed="rId2"/>
                <a:stretch>
                  <a:fillRect l="-2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F:\Documents and Settings\Administrator\Local Settings\Temporary Internet Files\Content.IE5\0XEZHDUO\MC9003433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750489" cy="25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ชื่อเรื่อง 1">
            <a:extLst>
              <a:ext uri="{FF2B5EF4-FFF2-40B4-BE49-F238E27FC236}">
                <a16:creationId xmlns:a16="http://schemas.microsoft.com/office/drawing/2014/main" id="{A1662340-B60C-4B24-BABB-DE7B4E97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564" y="392253"/>
            <a:ext cx="4426807" cy="9906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00B050"/>
                </a:solidFill>
              </a:rPr>
              <a:t>ช่วยกันหาผลลบ</a:t>
            </a:r>
          </a:p>
        </p:txBody>
      </p:sp>
    </p:spTree>
    <p:extLst>
      <p:ext uri="{BB962C8B-B14F-4D97-AF65-F5344CB8AC3E}">
        <p14:creationId xmlns:p14="http://schemas.microsoft.com/office/powerpoint/2010/main" val="28011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BC86-4354-4A04-8A73-C2D2F6A82132}" type="slidenum">
              <a:rPr lang="th-TH" smtClean="0"/>
              <a:pPr/>
              <a:t>13</a:t>
            </a:fld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43608" y="1988840"/>
                <a:ext cx="6480720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ea typeface="Cambria Math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/>
                      </a:rPr>
                      <m:t>𝟐𝟖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/>
                      </a:rPr>
                      <m:t>𝟖𝟎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/>
                      </a:rPr>
                      <m:t> =</m:t>
                    </m:r>
                    <m:r>
                      <a:rPr lang="th-TH" sz="3200" b="0" i="0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𝟔𝟐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Angsana New" panose="02020603050405020304" pitchFamily="18" charset="-34"/>
                    <a:ea typeface="Cambria Math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sz="3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𝟓𝟐</m:t>
                    </m:r>
                  </m:oMath>
                </a14:m>
                <a:endParaRPr lang="th-TH" sz="3200" b="1" dirty="0">
                  <a:solidFill>
                    <a:schemeClr val="bg1"/>
                  </a:solidFill>
                  <a:latin typeface="Angsana New" panose="02020603050405020304" pitchFamily="18" charset="-34"/>
                  <a:ea typeface="Cambria Math"/>
                  <a:cs typeface="Angsana New" panose="02020603050405020304" pitchFamily="18" charset="-34"/>
                </a:endParaRPr>
              </a:p>
              <a:p>
                <a:endParaRPr lang="en-US" sz="2000" dirty="0">
                  <a:latin typeface="Angsana New" panose="02020603050405020304" pitchFamily="18" charset="-34"/>
                  <a:ea typeface="Cambria Math"/>
                  <a:cs typeface="Angsana New" panose="02020603050405020304" pitchFamily="18" charset="-34"/>
                </a:endParaRPr>
              </a:p>
              <a:p>
                <a:r>
                  <a:rPr lang="th-TH" sz="3200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     </a:t>
                </a:r>
                <a:r>
                  <a:rPr lang="en-US" sz="3200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𝟑𝟓</m:t>
                        </m:r>
                      </m:e>
                    </m:d>
                    <m:r>
                      <a:rPr lang="en-US" sz="32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/>
                      </a:rPr>
                      <m:t>𝟔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/>
                      </a:rPr>
                      <m:t>   = 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𝟒𝟏</m:t>
                    </m:r>
                    <m:r>
                      <a:rPr lang="en-US" sz="32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sz="32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𝟒𝟏</m:t>
                    </m:r>
                  </m:oMath>
                </a14:m>
                <a:endParaRPr lang="en-US" sz="3200" b="1" dirty="0">
                  <a:solidFill>
                    <a:schemeClr val="bg1"/>
                  </a:solidFill>
                  <a:latin typeface="Angsana New" panose="02020603050405020304" pitchFamily="18" charset="-34"/>
                  <a:ea typeface="Cambria Math"/>
                  <a:cs typeface="Angsana New" panose="02020603050405020304" pitchFamily="18" charset="-34"/>
                </a:endParaRPr>
              </a:p>
              <a:p>
                <a:endParaRPr lang="en-US" sz="2000" dirty="0">
                  <a:latin typeface="Angsana New" panose="02020603050405020304" pitchFamily="18" charset="-34"/>
                  <a:ea typeface="Cambria Math"/>
                  <a:cs typeface="Angsana New" panose="02020603050405020304" pitchFamily="18" charset="-34"/>
                </a:endParaRPr>
              </a:p>
              <a:p>
                <a:r>
                  <a:rPr lang="th-TH" sz="3200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𝟏𝟏</m:t>
                        </m:r>
                      </m:e>
                    </m:d>
                    <m:r>
                      <a:rPr lang="en-US" sz="3200" b="1" i="1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𝟏𝟐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𝟏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latin typeface="Angsana New" panose="02020603050405020304" pitchFamily="18" charset="-34"/>
                  <a:ea typeface="Cambria Math"/>
                  <a:cs typeface="Angsana New" panose="02020603050405020304" pitchFamily="18" charset="-34"/>
                </a:endParaRPr>
              </a:p>
              <a:p>
                <a:endParaRPr lang="en-US" sz="2000" dirty="0">
                  <a:latin typeface="Angsana New" panose="02020603050405020304" pitchFamily="18" charset="-34"/>
                  <a:ea typeface="Cambria Math"/>
                  <a:cs typeface="Angsana New" panose="02020603050405020304" pitchFamily="18" charset="-3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/>
                        </a:rPr>
                        <m:t>      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/>
                        </a:rPr>
                        <m:t>𝟐𝟎𝟒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/>
                        </a:rPr>
                        <m:t>= 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𝟐𝟏𝟔</m:t>
                      </m:r>
                    </m:oMath>
                  </m:oMathPara>
                </a14:m>
                <a:endParaRPr lang="en-US" sz="32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endParaRPr lang="en-US" sz="2000" dirty="0"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/>
                        </a:rPr>
                        <m:t>       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/>
                        </a:rPr>
                        <m:t>𝟒𝟗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/>
                        </a:rPr>
                        <m:t>𝟏𝟕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/>
                        </a:rPr>
                        <m:t>         = 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𝟑𝟐</m:t>
                      </m:r>
                      <m:r>
                        <a:rPr lang="en-US" sz="3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𝟐</m:t>
                      </m:r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𝟏</m:t>
                      </m:r>
                      <m:r>
                        <a:rPr lang="en-US" sz="3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th-TH" sz="3600" b="1" dirty="0"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988840"/>
                <a:ext cx="6480720" cy="3908762"/>
              </a:xfrm>
              <a:prstGeom prst="rect">
                <a:avLst/>
              </a:prstGeom>
              <a:blipFill>
                <a:blip r:embed="rId2"/>
                <a:stretch>
                  <a:fillRect l="-2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ชื่อเรื่อง 1">
            <a:extLst>
              <a:ext uri="{FF2B5EF4-FFF2-40B4-BE49-F238E27FC236}">
                <a16:creationId xmlns:a16="http://schemas.microsoft.com/office/drawing/2014/main" id="{A1662340-B60C-4B24-BABB-DE7B4E97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564" y="392253"/>
            <a:ext cx="4426807" cy="9906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</a:rPr>
              <a:t>เฉลยคำตอบ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A513AD-76E2-4F1A-BE04-0CFCA34C4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53136"/>
            <a:ext cx="32575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C5D4-32F9-4055-A0CA-ECCB2455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/>
              <a:t>ใบงาน เรื่อง การลบจำนวนเต็ม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BA712-23BB-4171-B6D4-7689DA6B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BC86-4354-4A04-8A73-C2D2F6A82132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71B1D-D035-4FB5-8118-3FA3A3EE5C21}"/>
              </a:ext>
            </a:extLst>
          </p:cNvPr>
          <p:cNvSpPr txBox="1"/>
          <p:nvPr/>
        </p:nvSpPr>
        <p:spPr>
          <a:xfrm>
            <a:off x="3563888" y="1916832"/>
            <a:ext cx="201622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000" b="1" dirty="0"/>
              <a:t>จงหาผลลบ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17BBC-61B4-4A10-A0A9-E52B6C818DB5}"/>
              </a:ext>
            </a:extLst>
          </p:cNvPr>
          <p:cNvSpPr txBox="1"/>
          <p:nvPr/>
        </p:nvSpPr>
        <p:spPr>
          <a:xfrm>
            <a:off x="624408" y="2997821"/>
            <a:ext cx="815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 7 – 11 = ………….       6. (-6) – 9 = ……………</a:t>
            </a:r>
          </a:p>
          <a:p>
            <a:endParaRPr lang="en-US" sz="1000" dirty="0"/>
          </a:p>
          <a:p>
            <a:r>
              <a:rPr lang="en-US" dirty="0"/>
              <a:t>2.  28 – (-4) = ………..       7.  (-235) – (-535) =…...</a:t>
            </a:r>
          </a:p>
          <a:p>
            <a:endParaRPr lang="en-US" sz="1000" dirty="0"/>
          </a:p>
          <a:p>
            <a:r>
              <a:rPr lang="en-US" dirty="0"/>
              <a:t>3.  (-6) – 9 = …………       8.  84 – 43 = ………......</a:t>
            </a:r>
          </a:p>
          <a:p>
            <a:endParaRPr lang="en-US" sz="1000" dirty="0"/>
          </a:p>
          <a:p>
            <a:r>
              <a:rPr lang="en-US" dirty="0"/>
              <a:t>4.  35 – 31 = ………...        9.  60 – 101 = ………...</a:t>
            </a:r>
          </a:p>
          <a:p>
            <a:endParaRPr lang="en-US" sz="1000" dirty="0"/>
          </a:p>
          <a:p>
            <a:r>
              <a:rPr lang="en-US" dirty="0"/>
              <a:t>5.  (-104) – (-53) =…...       10.  72 – (-62) = ……….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4920" y="2472507"/>
            <a:ext cx="7992888" cy="25922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t" anchorCtr="0">
            <a:noAutofit/>
          </a:bodyPr>
          <a:lstStyle/>
          <a:p>
            <a:pPr algn="ctr"/>
            <a:r>
              <a:rPr lang="th-TH" sz="8800" b="1" i="1" spc="-300" dirty="0">
                <a:latin typeface="Agency FB" panose="020B0503020202020204" pitchFamily="34" charset="0"/>
              </a:rPr>
              <a:t>จบการนำเสนอ</a:t>
            </a:r>
            <a:br>
              <a:rPr lang="th-TH" sz="8800" b="1" i="1" spc="-300" dirty="0">
                <a:latin typeface="Agency FB" panose="020B0503020202020204" pitchFamily="34" charset="0"/>
              </a:rPr>
            </a:br>
            <a:r>
              <a:rPr lang="th-TH" sz="8000" b="1" i="1" spc="-300" dirty="0">
                <a:solidFill>
                  <a:srgbClr val="FF33CC"/>
                </a:solidFill>
                <a:latin typeface="Agency FB" panose="020B0503020202020204" pitchFamily="34" charset="0"/>
              </a:rPr>
              <a:t>การลบจำนวนเต็ม</a:t>
            </a:r>
            <a:endParaRPr lang="th-TH" sz="13800" b="1" i="1" spc="-300" dirty="0">
              <a:solidFill>
                <a:srgbClr val="FF33CC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BC86-4354-4A04-8A73-C2D2F6A82132}" type="slidenum">
              <a:rPr lang="th-TH" smtClean="0"/>
              <a:pPr/>
              <a:t>15</a:t>
            </a:fld>
            <a:endParaRPr lang="th-TH"/>
          </a:p>
        </p:txBody>
      </p:sp>
      <p:pic>
        <p:nvPicPr>
          <p:cNvPr id="6147" name="Picture 3" descr="F:\Documents and Settings\Administrator\Local Settings\Temporary Internet Files\Content.IE5\0OH92NK1\MM90028362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435664" cy="160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BC86-4354-4A04-8A73-C2D2F6A82132}" type="slidenum">
              <a:rPr lang="th-TH" smtClean="0"/>
              <a:pPr/>
              <a:t>2</a:t>
            </a:fld>
            <a:endParaRPr lang="th-TH"/>
          </a:p>
        </p:txBody>
      </p:sp>
      <p:pic>
        <p:nvPicPr>
          <p:cNvPr id="10242" name="Picture 2" descr="F:\Documents and Settings\Administrator\Local Settings\Temporary Internet Files\Content.IE5\0OH92NK1\MC9003907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5604"/>
            <a:ext cx="3635159" cy="3455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วงรี 5"/>
          <p:cNvSpPr/>
          <p:nvPr/>
        </p:nvSpPr>
        <p:spPr>
          <a:xfrm>
            <a:off x="3995936" y="1916832"/>
            <a:ext cx="4752528" cy="3888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rgbClr val="FFFF00"/>
                </a:solidFill>
              </a:rPr>
              <a:t>จำนวนตรงข้าม</a:t>
            </a:r>
          </a:p>
          <a:p>
            <a:pPr algn="ctr"/>
            <a:r>
              <a:rPr lang="th-TH" sz="3200" dirty="0"/>
              <a:t>“ถ้า </a:t>
            </a:r>
            <a:r>
              <a:rPr lang="en-US" sz="3200" dirty="0"/>
              <a:t>a </a:t>
            </a:r>
            <a:r>
              <a:rPr lang="th-TH" sz="3200" dirty="0"/>
              <a:t>เป็นจำนวนจริงใดๆ จำนวนตรงข้ามของ </a:t>
            </a:r>
            <a:r>
              <a:rPr lang="en-US" sz="3200" dirty="0"/>
              <a:t>a </a:t>
            </a:r>
            <a:r>
              <a:rPr lang="th-TH" sz="3200" dirty="0"/>
              <a:t>มีเพียงจำนวนเดียวและเขียนแทนด้วย </a:t>
            </a:r>
            <a:r>
              <a:rPr lang="en-US" sz="3200" dirty="0"/>
              <a:t>-a</a:t>
            </a:r>
            <a:endParaRPr lang="th-TH" sz="3200" dirty="0"/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70E0AAAD-4C9A-4DEC-8F46-01B29FFD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728" y="497632"/>
            <a:ext cx="5258544" cy="990600"/>
          </a:xfrm>
        </p:spPr>
        <p:txBody>
          <a:bodyPr>
            <a:normAutofit/>
          </a:bodyPr>
          <a:lstStyle/>
          <a:p>
            <a:r>
              <a:rPr lang="th-TH" b="1" dirty="0"/>
              <a:t>จำนวนตรงข้ามของจำนวนเต็ม</a:t>
            </a:r>
          </a:p>
        </p:txBody>
      </p:sp>
    </p:spTree>
    <p:extLst>
      <p:ext uri="{BB962C8B-B14F-4D97-AF65-F5344CB8AC3E}">
        <p14:creationId xmlns:p14="http://schemas.microsoft.com/office/powerpoint/2010/main" val="4215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2728" y="497632"/>
            <a:ext cx="5258544" cy="990600"/>
          </a:xfrm>
        </p:spPr>
        <p:txBody>
          <a:bodyPr>
            <a:normAutofit/>
          </a:bodyPr>
          <a:lstStyle/>
          <a:p>
            <a:r>
              <a:rPr lang="th-TH" b="1" dirty="0"/>
              <a:t>จำนวนตรงข้ามของจำนวนเต็ม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BC86-4354-4A04-8A73-C2D2F6A82132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11560" y="1772816"/>
            <a:ext cx="453650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dirty="0"/>
              <a:t>จงบอกจำนวนตรงข้ามของจำนวนเต็ม</a:t>
            </a:r>
            <a:endParaRPr lang="th-TH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708920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200" dirty="0"/>
              <a:t>จำนวนตรงข้ามของ  3  คือ  </a:t>
            </a:r>
            <a:endParaRPr lang="th-TH" sz="32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th-TH" sz="3200" dirty="0"/>
              <a:t>จำนวนตรงข้ามของ  -11</a:t>
            </a:r>
            <a:r>
              <a:rPr lang="en-US" sz="3200" dirty="0"/>
              <a:t> </a:t>
            </a:r>
            <a:r>
              <a:rPr lang="th-TH" sz="3200" dirty="0"/>
              <a:t>คือ  </a:t>
            </a:r>
          </a:p>
          <a:p>
            <a:pPr marL="514350" indent="-514350">
              <a:buAutoNum type="arabicPeriod"/>
            </a:pPr>
            <a:r>
              <a:rPr lang="th-TH" sz="3200" dirty="0"/>
              <a:t>จำนวนตรงข้ามของ  123</a:t>
            </a:r>
            <a:r>
              <a:rPr lang="en-US" sz="3200" dirty="0"/>
              <a:t> </a:t>
            </a:r>
            <a:r>
              <a:rPr lang="th-TH" sz="3200" dirty="0"/>
              <a:t>คือ  </a:t>
            </a:r>
          </a:p>
          <a:p>
            <a:pPr marL="514350" indent="-514350">
              <a:buAutoNum type="arabicPeriod"/>
            </a:pPr>
            <a:r>
              <a:rPr lang="th-TH" sz="3200" dirty="0"/>
              <a:t>จำนวนตรงข้ามของ  -48</a:t>
            </a:r>
            <a:r>
              <a:rPr lang="en-US" sz="3200" dirty="0"/>
              <a:t> </a:t>
            </a:r>
            <a:r>
              <a:rPr lang="th-TH" sz="3200" dirty="0"/>
              <a:t>คือ  </a:t>
            </a:r>
          </a:p>
          <a:p>
            <a:pPr marL="514350" indent="-514350">
              <a:buAutoNum type="arabicPeriod"/>
            </a:pPr>
            <a:r>
              <a:rPr lang="th-TH" sz="3200" dirty="0"/>
              <a:t>จำนวนตรงข้ามของ  52</a:t>
            </a:r>
            <a:r>
              <a:rPr lang="en-US" sz="3200" dirty="0"/>
              <a:t> </a:t>
            </a:r>
            <a:r>
              <a:rPr lang="th-TH" sz="3200" dirty="0"/>
              <a:t>คือ  </a:t>
            </a:r>
          </a:p>
          <a:p>
            <a:pPr marL="514350" indent="-514350">
              <a:buAutoNum type="arabicPeriod"/>
            </a:pPr>
            <a:r>
              <a:rPr lang="th-TH" sz="3200" dirty="0"/>
              <a:t>จำนวนตรงข้ามของ  -178</a:t>
            </a:r>
            <a:r>
              <a:rPr lang="en-US" sz="3200" dirty="0"/>
              <a:t> </a:t>
            </a:r>
            <a:r>
              <a:rPr lang="th-TH" sz="3200" dirty="0"/>
              <a:t>คือ  </a:t>
            </a:r>
          </a:p>
        </p:txBody>
      </p:sp>
      <p:pic>
        <p:nvPicPr>
          <p:cNvPr id="8" name="Picture 2" descr="F:\Documents and Settings\Administrator\Local Settings\Temporary Internet Files\Content.IE5\0OH92NK1\MC900343329[1].wmf">
            <a:extLst>
              <a:ext uri="{FF2B5EF4-FFF2-40B4-BE49-F238E27FC236}">
                <a16:creationId xmlns:a16="http://schemas.microsoft.com/office/drawing/2014/main" id="{834EA591-853F-4D96-B6E7-83A947BA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69" y="3417721"/>
            <a:ext cx="2917963" cy="23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2728" y="497632"/>
            <a:ext cx="5258544" cy="990600"/>
          </a:xfrm>
        </p:spPr>
        <p:txBody>
          <a:bodyPr>
            <a:normAutofit/>
          </a:bodyPr>
          <a:lstStyle/>
          <a:p>
            <a:r>
              <a:rPr lang="th-TH" b="1" dirty="0"/>
              <a:t>จำนวนตรงข้ามของจำนวนเต็ม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BC86-4354-4A04-8A73-C2D2F6A82132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649400" y="1823616"/>
            <a:ext cx="179636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/>
              <a:t>เฉลยคำตอบ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708920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200" dirty="0"/>
              <a:t>จำนวนตรงข้ามของ  3  คือ  </a:t>
            </a:r>
            <a:r>
              <a:rPr lang="en-US" sz="3200" dirty="0">
                <a:solidFill>
                  <a:srgbClr val="FF0000"/>
                </a:solidFill>
              </a:rPr>
              <a:t>-3</a:t>
            </a:r>
            <a:endParaRPr lang="th-TH" sz="32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th-TH" sz="3200" dirty="0"/>
              <a:t>จำนวนตรงข้ามของ  -11</a:t>
            </a:r>
            <a:r>
              <a:rPr lang="en-US" sz="3200" dirty="0"/>
              <a:t> </a:t>
            </a:r>
            <a:r>
              <a:rPr lang="th-TH" sz="3200" dirty="0"/>
              <a:t>คือ  </a:t>
            </a:r>
            <a:r>
              <a:rPr lang="en-US" sz="3200" dirty="0">
                <a:solidFill>
                  <a:srgbClr val="FF0000"/>
                </a:solidFill>
              </a:rPr>
              <a:t>11</a:t>
            </a:r>
            <a:endParaRPr lang="th-TH" sz="3200" dirty="0"/>
          </a:p>
          <a:p>
            <a:pPr marL="514350" indent="-514350">
              <a:buAutoNum type="arabicPeriod"/>
            </a:pPr>
            <a:r>
              <a:rPr lang="th-TH" sz="3200" dirty="0"/>
              <a:t>จำนวนตรงข้ามของ  123</a:t>
            </a:r>
            <a:r>
              <a:rPr lang="en-US" sz="3200" dirty="0"/>
              <a:t> </a:t>
            </a:r>
            <a:r>
              <a:rPr lang="th-TH" sz="3200" dirty="0"/>
              <a:t>คือ  </a:t>
            </a:r>
            <a:r>
              <a:rPr lang="en-US" sz="3200" dirty="0">
                <a:solidFill>
                  <a:srgbClr val="FF0000"/>
                </a:solidFill>
              </a:rPr>
              <a:t>-123</a:t>
            </a:r>
            <a:endParaRPr lang="th-TH" sz="3200" dirty="0"/>
          </a:p>
          <a:p>
            <a:pPr marL="514350" indent="-514350">
              <a:buAutoNum type="arabicPeriod"/>
            </a:pPr>
            <a:r>
              <a:rPr lang="th-TH" sz="3200" dirty="0"/>
              <a:t>จำนวนตรงข้ามของ  -48</a:t>
            </a:r>
            <a:r>
              <a:rPr lang="en-US" sz="3200" dirty="0"/>
              <a:t> </a:t>
            </a:r>
            <a:r>
              <a:rPr lang="th-TH" sz="3200" dirty="0"/>
              <a:t>คือ  </a:t>
            </a:r>
            <a:r>
              <a:rPr lang="en-US" sz="3200" dirty="0">
                <a:solidFill>
                  <a:srgbClr val="FF0000"/>
                </a:solidFill>
              </a:rPr>
              <a:t>48</a:t>
            </a:r>
            <a:endParaRPr lang="th-TH" sz="3200" dirty="0"/>
          </a:p>
          <a:p>
            <a:pPr marL="514350" indent="-514350">
              <a:buAutoNum type="arabicPeriod"/>
            </a:pPr>
            <a:r>
              <a:rPr lang="th-TH" sz="3200" dirty="0"/>
              <a:t>จำนวนตรงข้ามของ  52</a:t>
            </a:r>
            <a:r>
              <a:rPr lang="en-US" sz="3200" dirty="0"/>
              <a:t> </a:t>
            </a:r>
            <a:r>
              <a:rPr lang="th-TH" sz="3200" dirty="0"/>
              <a:t>คือ  </a:t>
            </a:r>
            <a:r>
              <a:rPr lang="en-US" sz="3200" dirty="0">
                <a:solidFill>
                  <a:srgbClr val="FF0000"/>
                </a:solidFill>
              </a:rPr>
              <a:t>-52</a:t>
            </a:r>
            <a:endParaRPr lang="th-TH" sz="3200" dirty="0"/>
          </a:p>
          <a:p>
            <a:pPr marL="514350" indent="-514350">
              <a:buAutoNum type="arabicPeriod"/>
            </a:pPr>
            <a:r>
              <a:rPr lang="th-TH" sz="3200" dirty="0"/>
              <a:t>จำนวนตรงข้ามของ  -178</a:t>
            </a:r>
            <a:r>
              <a:rPr lang="en-US" sz="3200" dirty="0"/>
              <a:t> </a:t>
            </a:r>
            <a:r>
              <a:rPr lang="th-TH" sz="3200" dirty="0"/>
              <a:t>คือ  </a:t>
            </a:r>
            <a:r>
              <a:rPr lang="en-US" sz="3200" dirty="0">
                <a:solidFill>
                  <a:srgbClr val="FF0000"/>
                </a:solidFill>
              </a:rPr>
              <a:t>178</a:t>
            </a:r>
            <a:endParaRPr lang="th-TH" sz="3200" dirty="0"/>
          </a:p>
        </p:txBody>
      </p:sp>
      <p:pic>
        <p:nvPicPr>
          <p:cNvPr id="8" name="Picture 2" descr="F:\Documents and Settings\Administrator\Local Settings\Temporary Internet Files\Content.IE5\0OH92NK1\MC900343329[1].wmf">
            <a:extLst>
              <a:ext uri="{FF2B5EF4-FFF2-40B4-BE49-F238E27FC236}">
                <a16:creationId xmlns:a16="http://schemas.microsoft.com/office/drawing/2014/main" id="{834EA591-853F-4D96-B6E7-83A947BA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69" y="3417721"/>
            <a:ext cx="2917963" cy="23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7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BC86-4354-4A04-8A73-C2D2F6A82132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395536" y="1844824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B050"/>
                </a:solidFill>
              </a:rPr>
              <a:t>ช่วยกันตอบ</a:t>
            </a:r>
          </a:p>
          <a:p>
            <a:r>
              <a:rPr lang="en-US" sz="3600" dirty="0">
                <a:solidFill>
                  <a:srgbClr val="FF33CC"/>
                </a:solidFill>
              </a:rPr>
              <a:t>1. </a:t>
            </a:r>
            <a:r>
              <a:rPr lang="th-TH" sz="3600" dirty="0">
                <a:solidFill>
                  <a:srgbClr val="FF33CC"/>
                </a:solidFill>
              </a:rPr>
              <a:t>จำนวนตรงข้ามของ  5  คือ  ............................</a:t>
            </a:r>
          </a:p>
          <a:p>
            <a:r>
              <a:rPr lang="en-US" sz="3600" dirty="0">
                <a:solidFill>
                  <a:srgbClr val="FF33CC"/>
                </a:solidFill>
              </a:rPr>
              <a:t>2. </a:t>
            </a:r>
            <a:r>
              <a:rPr lang="th-TH" sz="3600" dirty="0">
                <a:solidFill>
                  <a:srgbClr val="FF33CC"/>
                </a:solidFill>
              </a:rPr>
              <a:t>จำนวนตรงข้ามของ  -12  คือ  .......................</a:t>
            </a:r>
          </a:p>
          <a:p>
            <a:r>
              <a:rPr lang="en-US" sz="3600" dirty="0">
                <a:solidFill>
                  <a:srgbClr val="FF33CC"/>
                </a:solidFill>
              </a:rPr>
              <a:t>3. </a:t>
            </a:r>
            <a:r>
              <a:rPr lang="th-TH" sz="3600" dirty="0">
                <a:solidFill>
                  <a:srgbClr val="FF33CC"/>
                </a:solidFill>
              </a:rPr>
              <a:t>จำนวนตรงข้ามของ  -106  คือ  ....................</a:t>
            </a:r>
          </a:p>
          <a:p>
            <a:r>
              <a:rPr lang="en-US" sz="3600" dirty="0">
                <a:solidFill>
                  <a:srgbClr val="FF33CC"/>
                </a:solidFill>
              </a:rPr>
              <a:t>4. </a:t>
            </a:r>
            <a:r>
              <a:rPr lang="th-TH" sz="3600" dirty="0">
                <a:solidFill>
                  <a:srgbClr val="FF33CC"/>
                </a:solidFill>
              </a:rPr>
              <a:t>จำนวนตรงข้ามของ  211  คือ  ......................</a:t>
            </a:r>
          </a:p>
          <a:p>
            <a:r>
              <a:rPr lang="en-US" sz="3600" dirty="0">
                <a:solidFill>
                  <a:srgbClr val="FF33CC"/>
                </a:solidFill>
              </a:rPr>
              <a:t>5. </a:t>
            </a:r>
            <a:r>
              <a:rPr lang="th-TH" sz="3600" dirty="0">
                <a:solidFill>
                  <a:srgbClr val="FF33CC"/>
                </a:solidFill>
              </a:rPr>
              <a:t>จำนวนตรงข้ามของ  -125  คือ  ....................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709EF202-3CF2-4B4F-8E62-E2CAD0C6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728" y="497632"/>
            <a:ext cx="5258544" cy="9906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1"/>
                </a:solidFill>
              </a:rPr>
              <a:t>จำนวนตรงข้ามของจำนวนเต็ม</a:t>
            </a:r>
          </a:p>
        </p:txBody>
      </p:sp>
      <p:pic>
        <p:nvPicPr>
          <p:cNvPr id="5" name="Picture 2" descr="F:\Documents and Settings\Administrator\Local Settings\Temporary Internet Files\Content.IE5\IS95K6PT\MC900343395[1].wmf">
            <a:extLst>
              <a:ext uri="{FF2B5EF4-FFF2-40B4-BE49-F238E27FC236}">
                <a16:creationId xmlns:a16="http://schemas.microsoft.com/office/drawing/2014/main" id="{1C41E03F-E2FD-4A13-9C90-482B2505D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08" y="2867083"/>
            <a:ext cx="2754456" cy="340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BC86-4354-4A04-8A73-C2D2F6A82132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395536" y="1844824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B050"/>
                </a:solidFill>
              </a:rPr>
              <a:t>                           เฉลยคำตอบ</a:t>
            </a:r>
          </a:p>
          <a:p>
            <a:r>
              <a:rPr lang="en-US" sz="3600" dirty="0">
                <a:solidFill>
                  <a:srgbClr val="FF33CC"/>
                </a:solidFill>
              </a:rPr>
              <a:t>1. </a:t>
            </a:r>
            <a:r>
              <a:rPr lang="th-TH" sz="3600" dirty="0">
                <a:solidFill>
                  <a:srgbClr val="FF33CC"/>
                </a:solidFill>
              </a:rPr>
              <a:t>จำนวนตรงข้ามของ  5  คือ  </a:t>
            </a:r>
            <a:r>
              <a:rPr lang="en-US" sz="3600" dirty="0">
                <a:solidFill>
                  <a:srgbClr val="00B050"/>
                </a:solidFill>
              </a:rPr>
              <a:t>-5</a:t>
            </a:r>
            <a:endParaRPr lang="th-TH" sz="3600" dirty="0">
              <a:solidFill>
                <a:srgbClr val="00B050"/>
              </a:solidFill>
            </a:endParaRPr>
          </a:p>
          <a:p>
            <a:r>
              <a:rPr lang="en-US" sz="3600" dirty="0">
                <a:solidFill>
                  <a:srgbClr val="FF33CC"/>
                </a:solidFill>
              </a:rPr>
              <a:t>2. </a:t>
            </a:r>
            <a:r>
              <a:rPr lang="th-TH" sz="3600" dirty="0">
                <a:solidFill>
                  <a:srgbClr val="FF33CC"/>
                </a:solidFill>
              </a:rPr>
              <a:t>จำนวนตรงข้ามของ  -12  คือ  </a:t>
            </a:r>
            <a:r>
              <a:rPr lang="en-US" sz="3600" dirty="0">
                <a:solidFill>
                  <a:srgbClr val="00B050"/>
                </a:solidFill>
              </a:rPr>
              <a:t>12</a:t>
            </a:r>
            <a:endParaRPr lang="th-TH" sz="3600" dirty="0">
              <a:solidFill>
                <a:srgbClr val="00B050"/>
              </a:solidFill>
            </a:endParaRPr>
          </a:p>
          <a:p>
            <a:r>
              <a:rPr lang="en-US" sz="3600" dirty="0">
                <a:solidFill>
                  <a:srgbClr val="FF33CC"/>
                </a:solidFill>
              </a:rPr>
              <a:t>3. </a:t>
            </a:r>
            <a:r>
              <a:rPr lang="th-TH" sz="3600" dirty="0">
                <a:solidFill>
                  <a:srgbClr val="FF33CC"/>
                </a:solidFill>
              </a:rPr>
              <a:t>จำนวนตรงข้ามของ  -106  คือ  </a:t>
            </a:r>
            <a:r>
              <a:rPr lang="en-US" sz="3600" dirty="0">
                <a:solidFill>
                  <a:srgbClr val="00B050"/>
                </a:solidFill>
              </a:rPr>
              <a:t>106</a:t>
            </a:r>
            <a:endParaRPr lang="th-TH" sz="3600" dirty="0">
              <a:solidFill>
                <a:srgbClr val="00B050"/>
              </a:solidFill>
            </a:endParaRPr>
          </a:p>
          <a:p>
            <a:r>
              <a:rPr lang="en-US" sz="3600" dirty="0">
                <a:solidFill>
                  <a:srgbClr val="FF33CC"/>
                </a:solidFill>
              </a:rPr>
              <a:t>4. </a:t>
            </a:r>
            <a:r>
              <a:rPr lang="th-TH" sz="3600" dirty="0">
                <a:solidFill>
                  <a:srgbClr val="FF33CC"/>
                </a:solidFill>
              </a:rPr>
              <a:t>จำนวนตรงข้ามของ  211  คือ  </a:t>
            </a:r>
            <a:r>
              <a:rPr lang="en-US" sz="3600" dirty="0">
                <a:solidFill>
                  <a:srgbClr val="00B050"/>
                </a:solidFill>
              </a:rPr>
              <a:t>-211</a:t>
            </a:r>
            <a:endParaRPr lang="th-TH" sz="3600" dirty="0">
              <a:solidFill>
                <a:srgbClr val="00B050"/>
              </a:solidFill>
            </a:endParaRPr>
          </a:p>
          <a:p>
            <a:r>
              <a:rPr lang="en-US" sz="3600" dirty="0">
                <a:solidFill>
                  <a:srgbClr val="FF33CC"/>
                </a:solidFill>
              </a:rPr>
              <a:t>5. </a:t>
            </a:r>
            <a:r>
              <a:rPr lang="th-TH" sz="3600" dirty="0">
                <a:solidFill>
                  <a:srgbClr val="FF33CC"/>
                </a:solidFill>
              </a:rPr>
              <a:t>จำนวนตรงข้ามของ  -125  คือ  </a:t>
            </a:r>
            <a:r>
              <a:rPr lang="en-US" sz="3600" dirty="0">
                <a:solidFill>
                  <a:srgbClr val="00B050"/>
                </a:solidFill>
              </a:rPr>
              <a:t>125</a:t>
            </a:r>
            <a:endParaRPr lang="th-TH" sz="3600" dirty="0">
              <a:solidFill>
                <a:srgbClr val="00B050"/>
              </a:solidFill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709EF202-3CF2-4B4F-8E62-E2CAD0C6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728" y="497632"/>
            <a:ext cx="5258544" cy="9906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1"/>
                </a:solidFill>
              </a:rPr>
              <a:t>จำนวนตรงข้ามของจำนวนเต็ม</a:t>
            </a:r>
          </a:p>
        </p:txBody>
      </p:sp>
      <p:pic>
        <p:nvPicPr>
          <p:cNvPr id="5" name="Picture 2" descr="F:\Documents and Settings\Administrator\Local Settings\Temporary Internet Files\Content.IE5\IS95K6PT\MC900343395[1].wmf">
            <a:extLst>
              <a:ext uri="{FF2B5EF4-FFF2-40B4-BE49-F238E27FC236}">
                <a16:creationId xmlns:a16="http://schemas.microsoft.com/office/drawing/2014/main" id="{1C41E03F-E2FD-4A13-9C90-482B2505D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28" y="2826443"/>
            <a:ext cx="2754456" cy="340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60361" y="529052"/>
            <a:ext cx="3314328" cy="990600"/>
          </a:xfrm>
        </p:spPr>
        <p:txBody>
          <a:bodyPr>
            <a:normAutofit/>
          </a:bodyPr>
          <a:lstStyle/>
          <a:p>
            <a:r>
              <a:rPr lang="th-TH" b="1" dirty="0"/>
              <a:t>การลบจำนวนเต็ม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BC86-4354-4A04-8A73-C2D2F6A82132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323528" y="1628800"/>
            <a:ext cx="828092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/>
              <a:t>ตัวตั้ง – ตัวลบ  </a:t>
            </a:r>
            <a:r>
              <a:rPr lang="en-US" sz="3600" b="1" dirty="0"/>
              <a:t>=  </a:t>
            </a:r>
            <a:r>
              <a:rPr lang="th-TH" sz="3600" b="1" dirty="0"/>
              <a:t>ตัวตั้ง + จำนวนตรงข้ามของตัวลบ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2336100"/>
                <a:ext cx="6552728" cy="38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400" b="1" i="1" dirty="0">
                    <a:solidFill>
                      <a:srgbClr val="FF0000"/>
                    </a:solidFill>
                    <a:latin typeface="Cambria Math"/>
                  </a:rPr>
                  <a:t>ตัวอย่าง</a:t>
                </a:r>
              </a:p>
              <a:p>
                <a:endParaRPr lang="th-TH" sz="1000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𝟓</m:t>
                      </m:r>
                      <m:r>
                        <a:rPr lang="en-US" sz="3200" b="1" i="1" smtClean="0"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latin typeface="Cambria Math"/>
                        </a:rPr>
                        <m:t>𝟔</m:t>
                      </m:r>
                      <m:r>
                        <a:rPr lang="th-TH" sz="3200" b="1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th-TH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/>
                        </a:rPr>
                        <m:t>𝟓</m:t>
                      </m:r>
                      <m:r>
                        <a:rPr lang="en-US" sz="3200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th-TH" sz="3200" b="1" i="1" dirty="0">
                  <a:latin typeface="Cambria Math" panose="02040503050406030204" pitchFamily="18" charset="0"/>
                </a:endParaRPr>
              </a:p>
              <a:p>
                <a:r>
                  <a:rPr lang="th-TH" sz="3200" b="1" dirty="0"/>
                  <a:t> </a:t>
                </a:r>
                <a14:m>
                  <m:oMath xmlns:m="http://schemas.openxmlformats.org/officeDocument/2006/math">
                    <m:r>
                      <a:rPr lang="th-TH" sz="3200" b="1" i="0" smtClean="0"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th-TH" sz="3200" b="1" i="1" smtClean="0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en-US" sz="3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𝟏𝟏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th-TH" sz="3200" b="1" i="1" dirty="0">
                  <a:solidFill>
                    <a:srgbClr val="00B050"/>
                  </a:solidFill>
                  <a:latin typeface="Cambria Math"/>
                </a:endParaRPr>
              </a:p>
              <a:p>
                <a:r>
                  <a:rPr lang="th-TH" sz="3200" b="1" dirty="0">
                    <a:solidFill>
                      <a:srgbClr val="00B05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th-TH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                </m:t>
                    </m:r>
                  </m:oMath>
                </a14:m>
                <a:endParaRPr lang="en-US" sz="3200" b="1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𝟏𝟓</m:t>
                      </m:r>
                      <m:r>
                        <a:rPr lang="th-TH" sz="3200" b="1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3200" b="1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𝟏𝟓</m:t>
                          </m:r>
                        </m:e>
                      </m:d>
                    </m:oMath>
                  </m:oMathPara>
                </a14:m>
                <a:endParaRPr lang="th-TH" sz="3200" b="1" i="1" dirty="0">
                  <a:solidFill>
                    <a:srgbClr val="FF33CC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h-TH" sz="3200" b="1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</m:oMath>
                  </m:oMathPara>
                </a14:m>
                <a:endParaRPr lang="en-US" sz="3200" b="1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336100"/>
                <a:ext cx="6552728" cy="3877985"/>
              </a:xfrm>
              <a:prstGeom prst="rect">
                <a:avLst/>
              </a:prstGeom>
              <a:blipFill>
                <a:blip r:embed="rId2"/>
                <a:stretch>
                  <a:fillRect l="-3721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5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BC86-4354-4A04-8A73-C2D2F6A82132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AE6B328B-984D-4F24-B8B0-059F0954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361" y="529052"/>
            <a:ext cx="3314328" cy="9906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B050"/>
                </a:solidFill>
              </a:rPr>
              <a:t>การลบจำนวนเต็ม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DCB4C-EAED-4B72-8313-31A0B435FD05}"/>
              </a:ext>
            </a:extLst>
          </p:cNvPr>
          <p:cNvSpPr txBox="1"/>
          <p:nvPr/>
        </p:nvSpPr>
        <p:spPr>
          <a:xfrm>
            <a:off x="338200" y="1772816"/>
            <a:ext cx="8467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4000" b="1" i="0" u="sng" dirty="0">
                <a:solidFill>
                  <a:srgbClr val="00B050"/>
                </a:solidFill>
                <a:effectLst/>
                <a:latin typeface="Itim"/>
              </a:rPr>
              <a:t>ตัวอย่างที่ </a:t>
            </a:r>
            <a:r>
              <a:rPr lang="en-US" sz="4000" b="1" i="0" u="sng" dirty="0">
                <a:solidFill>
                  <a:srgbClr val="00B050"/>
                </a:solidFill>
                <a:effectLst/>
                <a:latin typeface="Itim"/>
              </a:rPr>
              <a:t>1</a:t>
            </a:r>
            <a: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  <a:t>   จงหาคำตอบของ 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Itim"/>
              </a:rPr>
              <a:t>3 – 5</a:t>
            </a:r>
            <a:br>
              <a:rPr lang="th-TH" sz="4000" b="1" dirty="0">
                <a:solidFill>
                  <a:srgbClr val="00B050"/>
                </a:solidFill>
              </a:rPr>
            </a:br>
            <a:r>
              <a:rPr lang="th-TH" sz="4000" b="1" i="0" u="sng" dirty="0">
                <a:solidFill>
                  <a:srgbClr val="00B050"/>
                </a:solidFill>
                <a:effectLst/>
                <a:latin typeface="Itim"/>
              </a:rPr>
              <a:t>วิธีทำ</a:t>
            </a:r>
            <a: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  <a:t>    </a:t>
            </a:r>
          </a:p>
          <a:p>
            <a:pPr algn="l"/>
            <a: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  <a:t>ตัวตั้ง 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Itim"/>
              </a:rPr>
              <a:t>–</a:t>
            </a:r>
            <a: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  <a:t> ตัวลบ  = 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Itim"/>
              </a:rPr>
              <a:t> </a:t>
            </a:r>
            <a: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  <a:t>ตัวตั้ง 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Itim"/>
              </a:rPr>
              <a:t>+</a:t>
            </a:r>
            <a: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  <a:t> จำนวนตรงข้ามของตัวลบ</a:t>
            </a:r>
            <a:b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</a:br>
            <a: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  <a:t>   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Itim"/>
              </a:rPr>
              <a:t>3 </a:t>
            </a:r>
            <a: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  <a:t>  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Itim"/>
              </a:rPr>
              <a:t>–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Itim"/>
              </a:rPr>
              <a:t> </a:t>
            </a:r>
            <a: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  <a:t> 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Itim"/>
              </a:rPr>
              <a:t>5</a:t>
            </a:r>
            <a: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  <a:t>       =    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Itim"/>
              </a:rPr>
              <a:t>3 </a:t>
            </a:r>
            <a: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  <a:t>   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Itim"/>
              </a:rPr>
              <a:t>+</a:t>
            </a:r>
            <a: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  <a:t>  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Itim"/>
              </a:rPr>
              <a:t>(-5)</a:t>
            </a:r>
            <a:b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</a:br>
            <a: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  <a:t>                      =   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Itim"/>
              </a:rPr>
              <a:t>-3</a:t>
            </a:r>
            <a:b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</a:br>
            <a:r>
              <a:rPr lang="th-TH" sz="4000" b="1" i="0" u="sng" dirty="0">
                <a:solidFill>
                  <a:srgbClr val="00B050"/>
                </a:solidFill>
                <a:effectLst/>
                <a:latin typeface="Itim"/>
              </a:rPr>
              <a:t>ตอบ</a:t>
            </a:r>
            <a:r>
              <a:rPr lang="th-TH" sz="4000" b="1" i="0" dirty="0">
                <a:solidFill>
                  <a:srgbClr val="00B050"/>
                </a:solidFill>
                <a:effectLst/>
                <a:latin typeface="Itim"/>
              </a:rPr>
              <a:t>  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Itim"/>
              </a:rPr>
              <a:t>-3</a:t>
            </a:r>
            <a:endParaRPr lang="th-TH" sz="4000" b="1" i="0" dirty="0">
              <a:solidFill>
                <a:srgbClr val="00B050"/>
              </a:solidFill>
              <a:effectLst/>
              <a:latin typeface="Itim"/>
            </a:endParaRPr>
          </a:p>
          <a:p>
            <a:pPr algn="l"/>
            <a:endParaRPr lang="th-TH" sz="1000" dirty="0">
              <a:solidFill>
                <a:srgbClr val="00B050"/>
              </a:solidFill>
              <a:latin typeface="Iti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D2C81-3232-4AAE-8B7A-C84259E0A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10186"/>
            <a:ext cx="2467900" cy="24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BC86-4354-4A04-8A73-C2D2F6A82132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AE6B328B-984D-4F24-B8B0-059F0954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361" y="529052"/>
            <a:ext cx="3314328" cy="990600"/>
          </a:xfrm>
        </p:spPr>
        <p:txBody>
          <a:bodyPr>
            <a:normAutofit/>
          </a:bodyPr>
          <a:lstStyle/>
          <a:p>
            <a:r>
              <a:rPr lang="th-TH" b="1" dirty="0"/>
              <a:t>การลบจำนวนเต็ม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DCB4C-EAED-4B72-8313-31A0B435FD05}"/>
              </a:ext>
            </a:extLst>
          </p:cNvPr>
          <p:cNvSpPr txBox="1"/>
          <p:nvPr/>
        </p:nvSpPr>
        <p:spPr>
          <a:xfrm>
            <a:off x="496888" y="1730015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i="0" u="sng" dirty="0">
                <a:effectLst/>
                <a:latin typeface="Itim"/>
              </a:rPr>
              <a:t>ตัวอย่างที่ </a:t>
            </a:r>
            <a:r>
              <a:rPr lang="en-US" sz="4000" b="1" i="0" u="sng" dirty="0">
                <a:effectLst/>
                <a:latin typeface="Itim"/>
              </a:rPr>
              <a:t>2</a:t>
            </a:r>
            <a:r>
              <a:rPr lang="th-TH" sz="4000" b="1" i="0" dirty="0">
                <a:effectLst/>
                <a:latin typeface="Itim"/>
              </a:rPr>
              <a:t>   จงหาคำตอบของ </a:t>
            </a:r>
            <a:r>
              <a:rPr lang="en-US" sz="4000" b="1" i="0" dirty="0">
                <a:effectLst/>
                <a:latin typeface="Itim"/>
              </a:rPr>
              <a:t>8 – (-7)</a:t>
            </a:r>
            <a:r>
              <a:rPr lang="th-TH" sz="4000" b="1" i="0" dirty="0">
                <a:effectLst/>
                <a:latin typeface="Itim"/>
              </a:rPr>
              <a:t> </a:t>
            </a:r>
            <a:br>
              <a:rPr lang="th-TH" sz="4000" b="1" dirty="0"/>
            </a:br>
            <a:r>
              <a:rPr lang="th-TH" sz="4000" b="1" i="0" u="sng" dirty="0">
                <a:effectLst/>
                <a:latin typeface="Itim"/>
              </a:rPr>
              <a:t>วิธีทำ</a:t>
            </a:r>
            <a:r>
              <a:rPr lang="th-TH" sz="4000" b="1" i="0" dirty="0">
                <a:effectLst/>
                <a:latin typeface="Itim"/>
              </a:rPr>
              <a:t>    </a:t>
            </a:r>
          </a:p>
          <a:p>
            <a:r>
              <a:rPr lang="th-TH" sz="4000" b="1" i="0" dirty="0">
                <a:effectLst/>
                <a:latin typeface="Itim"/>
              </a:rPr>
              <a:t>ตัวตั้ง 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Itim"/>
              </a:rPr>
              <a:t>– </a:t>
            </a:r>
            <a:r>
              <a:rPr lang="th-TH" sz="4000" b="1" i="0" dirty="0">
                <a:effectLst/>
                <a:latin typeface="Itim"/>
              </a:rPr>
              <a:t>ตัวลบ </a:t>
            </a:r>
            <a:r>
              <a:rPr lang="en-US" sz="4000" b="1" i="0" dirty="0">
                <a:effectLst/>
                <a:latin typeface="Itim"/>
              </a:rPr>
              <a:t> </a:t>
            </a:r>
            <a:r>
              <a:rPr lang="th-TH" sz="4000" b="1" i="0" dirty="0">
                <a:effectLst/>
                <a:latin typeface="Itim"/>
              </a:rPr>
              <a:t>= </a:t>
            </a:r>
            <a:r>
              <a:rPr lang="en-US" sz="4000" b="1" i="0" dirty="0">
                <a:effectLst/>
                <a:latin typeface="Itim"/>
              </a:rPr>
              <a:t> </a:t>
            </a:r>
            <a:r>
              <a:rPr lang="th-TH" sz="4000" b="1" i="0" dirty="0">
                <a:effectLst/>
                <a:latin typeface="Itim"/>
              </a:rPr>
              <a:t>ตัวตั้ง 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Itim"/>
              </a:rPr>
              <a:t>+</a:t>
            </a:r>
            <a:r>
              <a:rPr lang="th-TH" sz="4000" b="1" i="0" dirty="0">
                <a:effectLst/>
                <a:latin typeface="Itim"/>
              </a:rPr>
              <a:t> จำนวนตรงข้ามของตัวลบ</a:t>
            </a:r>
            <a:br>
              <a:rPr lang="th-TH" sz="4000" b="1" i="0" dirty="0">
                <a:effectLst/>
                <a:latin typeface="Itim"/>
              </a:rPr>
            </a:br>
            <a:r>
              <a:rPr lang="th-TH" sz="4000" b="1" i="0" dirty="0">
                <a:effectLst/>
                <a:latin typeface="Itim"/>
              </a:rPr>
              <a:t>  </a:t>
            </a:r>
            <a:r>
              <a:rPr lang="en-US" sz="4000" b="1" i="0" dirty="0">
                <a:effectLst/>
                <a:latin typeface="Itim"/>
              </a:rPr>
              <a:t>8 </a:t>
            </a:r>
            <a:r>
              <a:rPr lang="th-TH" sz="4000" b="1" i="0" dirty="0">
                <a:effectLst/>
                <a:latin typeface="Itim"/>
              </a:rPr>
              <a:t>   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Itim"/>
              </a:rPr>
              <a:t>–</a:t>
            </a:r>
            <a:r>
              <a:rPr lang="en-US" sz="4000" b="1" i="0" dirty="0">
                <a:effectLst/>
                <a:latin typeface="Itim"/>
              </a:rPr>
              <a:t> </a:t>
            </a:r>
            <a:r>
              <a:rPr lang="th-TH" sz="4000" b="1" i="0" dirty="0">
                <a:effectLst/>
                <a:latin typeface="Itim"/>
              </a:rPr>
              <a:t> </a:t>
            </a:r>
            <a:r>
              <a:rPr lang="en-US" sz="4000" b="1" i="0" dirty="0">
                <a:effectLst/>
                <a:latin typeface="Itim"/>
              </a:rPr>
              <a:t>(-7)</a:t>
            </a:r>
            <a:r>
              <a:rPr lang="th-TH" sz="4000" b="1" i="0" dirty="0">
                <a:effectLst/>
                <a:latin typeface="Itim"/>
              </a:rPr>
              <a:t>   =    </a:t>
            </a:r>
            <a:r>
              <a:rPr lang="en-US" sz="4000" b="1" i="0" dirty="0">
                <a:effectLst/>
                <a:latin typeface="Itim"/>
              </a:rPr>
              <a:t>8 </a:t>
            </a:r>
            <a:r>
              <a:rPr lang="th-TH" sz="4000" b="1" i="0" dirty="0">
                <a:effectLst/>
                <a:latin typeface="Itim"/>
              </a:rPr>
              <a:t>   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Itim"/>
              </a:rPr>
              <a:t>+</a:t>
            </a:r>
            <a:r>
              <a:rPr lang="th-TH" sz="4000" b="1" i="0" dirty="0">
                <a:effectLst/>
                <a:latin typeface="Itim"/>
              </a:rPr>
              <a:t>     </a:t>
            </a:r>
            <a:r>
              <a:rPr lang="en-US" sz="4000" b="1" i="0" dirty="0">
                <a:effectLst/>
                <a:latin typeface="Itim"/>
              </a:rPr>
              <a:t>7</a:t>
            </a:r>
            <a:br>
              <a:rPr lang="th-TH" sz="4000" b="1" i="0" dirty="0">
                <a:effectLst/>
                <a:latin typeface="Itim"/>
              </a:rPr>
            </a:br>
            <a:r>
              <a:rPr lang="th-TH" sz="4000" b="1" i="0" dirty="0">
                <a:effectLst/>
                <a:latin typeface="Itim"/>
              </a:rPr>
              <a:t>                      =   </a:t>
            </a:r>
            <a:r>
              <a:rPr lang="en-US" sz="4000" b="1" i="0" dirty="0">
                <a:effectLst/>
                <a:latin typeface="Itim"/>
              </a:rPr>
              <a:t>15</a:t>
            </a:r>
            <a:br>
              <a:rPr lang="th-TH" sz="4000" b="1" i="0" dirty="0">
                <a:effectLst/>
                <a:latin typeface="Itim"/>
              </a:rPr>
            </a:br>
            <a:r>
              <a:rPr lang="th-TH" sz="4000" b="1" i="0" u="sng" dirty="0">
                <a:effectLst/>
                <a:latin typeface="Itim"/>
              </a:rPr>
              <a:t>ตอบ</a:t>
            </a:r>
            <a:r>
              <a:rPr lang="th-TH" sz="4000" b="1" i="0" dirty="0">
                <a:effectLst/>
                <a:latin typeface="Itim"/>
              </a:rPr>
              <a:t>  </a:t>
            </a:r>
            <a:r>
              <a:rPr lang="en-US" sz="4000" b="1" i="0" dirty="0">
                <a:effectLst/>
                <a:latin typeface="Itim"/>
              </a:rPr>
              <a:t>15</a:t>
            </a:r>
            <a:endParaRPr lang="th-TH" sz="4000" b="1" dirty="0"/>
          </a:p>
        </p:txBody>
      </p:sp>
      <p:pic>
        <p:nvPicPr>
          <p:cNvPr id="11" name="Picture 3" descr="F:\Documents and Settings\Administrator\Local Settings\Temporary Internet Files\Content.IE5\IS95K6PT\MC900390746[1].wmf">
            <a:extLst>
              <a:ext uri="{FF2B5EF4-FFF2-40B4-BE49-F238E27FC236}">
                <a16:creationId xmlns:a16="http://schemas.microsoft.com/office/drawing/2014/main" id="{3D7F17ED-8C11-4548-87AF-196B3C2F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1804111" cy="169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733</TotalTime>
  <Words>822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Cambria Math</vt:lpstr>
      <vt:lpstr>Itim</vt:lpstr>
      <vt:lpstr>Wingdings</vt:lpstr>
      <vt:lpstr>Tw Cen MT</vt:lpstr>
      <vt:lpstr>Browallia New</vt:lpstr>
      <vt:lpstr>Cordia New</vt:lpstr>
      <vt:lpstr>Agency FB</vt:lpstr>
      <vt:lpstr>Wingdings 2</vt:lpstr>
      <vt:lpstr>Angsana New</vt:lpstr>
      <vt:lpstr>Calibri</vt:lpstr>
      <vt:lpstr>ตรงกลาง</vt:lpstr>
      <vt:lpstr>การลบ จำนวนเต็ม</vt:lpstr>
      <vt:lpstr>จำนวนตรงข้ามของจำนวนเต็ม</vt:lpstr>
      <vt:lpstr>จำนวนตรงข้ามของจำนวนเต็ม</vt:lpstr>
      <vt:lpstr>จำนวนตรงข้ามของจำนวนเต็ม</vt:lpstr>
      <vt:lpstr>จำนวนตรงข้ามของจำนวนเต็ม</vt:lpstr>
      <vt:lpstr>จำนวนตรงข้ามของจำนวนเต็ม</vt:lpstr>
      <vt:lpstr>การลบจำนวนเต็ม</vt:lpstr>
      <vt:lpstr>การลบจำนวนเต็ม</vt:lpstr>
      <vt:lpstr>การลบจำนวนเต็ม</vt:lpstr>
      <vt:lpstr>การลบจำนวนเต็ม</vt:lpstr>
      <vt:lpstr>การลบจำนวนเต็ม</vt:lpstr>
      <vt:lpstr>ช่วยกันหาผลลบ</vt:lpstr>
      <vt:lpstr>เฉลยคำตอบ</vt:lpstr>
      <vt:lpstr>ใบงาน เรื่อง การลบจำนวนเต็ม</vt:lpstr>
      <vt:lpstr>จบการนำเสนอ การลบจำนวนเต็ม</vt:lpstr>
    </vt:vector>
  </TitlesOfParts>
  <Company>Student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ประกอบการเรียนการสอน หน่วยการเรียนรู้ที่  2  ระบบจำนวนเต็ม</dc:title>
  <dc:creator>Jam</dc:creator>
  <cp:lastModifiedBy>vcheab2561@gmail.com</cp:lastModifiedBy>
  <cp:revision>65</cp:revision>
  <cp:lastPrinted>2011-07-16T18:24:59Z</cp:lastPrinted>
  <dcterms:created xsi:type="dcterms:W3CDTF">2011-07-09T15:42:27Z</dcterms:created>
  <dcterms:modified xsi:type="dcterms:W3CDTF">2021-06-23T17:07:15Z</dcterms:modified>
</cp:coreProperties>
</file>